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7" r:id="rId2"/>
    <p:sldId id="258" r:id="rId3"/>
    <p:sldId id="262" r:id="rId4"/>
    <p:sldId id="260" r:id="rId5"/>
    <p:sldId id="264" r:id="rId6"/>
    <p:sldId id="261" r:id="rId7"/>
    <p:sldId id="263" r:id="rId8"/>
    <p:sldId id="265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1059" autoAdjust="0"/>
  </p:normalViewPr>
  <p:slideViewPr>
    <p:cSldViewPr snapToGrid="0">
      <p:cViewPr>
        <p:scale>
          <a:sx n="75" d="100"/>
          <a:sy n="75" d="100"/>
        </p:scale>
        <p:origin x="181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0C4C74-A2B1-4FCF-B442-D600412F4F25}" type="datetimeFigureOut">
              <a:rPr lang="ko-KR" altLang="en-US" smtClean="0"/>
              <a:t>2020-06-26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F73EB-2EAB-42D7-8A49-D0BD469F21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312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</a:t>
            </a:r>
            <a:endParaRPr lang="en-US" altLang="ko-KR" dirty="0"/>
          </a:p>
          <a:p>
            <a:r>
              <a:rPr lang="ko-KR" altLang="en-US" dirty="0"/>
              <a:t>신경회로망 </a:t>
            </a:r>
            <a:r>
              <a:rPr lang="en-US" altLang="ko-KR" dirty="0" err="1"/>
              <a:t>Term_Project</a:t>
            </a:r>
            <a:r>
              <a:rPr lang="en-US" altLang="ko-KR" dirty="0"/>
              <a:t> </a:t>
            </a:r>
            <a:r>
              <a:rPr lang="ko-KR" altLang="en-US" dirty="0"/>
              <a:t>발표자 이해중 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73EB-2EAB-42D7-8A49-D0BD469F216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877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주제는 집안에 있는 가전제품을 </a:t>
            </a:r>
            <a:r>
              <a:rPr lang="en-US" altLang="ko-KR" dirty="0"/>
              <a:t>IP </a:t>
            </a:r>
            <a:r>
              <a:rPr lang="ko-KR" altLang="en-US" dirty="0"/>
              <a:t>카메라로 객체 탐지를 하여</a:t>
            </a:r>
            <a:r>
              <a:rPr lang="en-US" altLang="ko-KR" dirty="0"/>
              <a:t>, </a:t>
            </a:r>
            <a:r>
              <a:rPr lang="ko-KR" altLang="en-US" dirty="0"/>
              <a:t>거주인이 외출 시 외부에서 집안에서 불필요하게 에너지를 소모하고 있는 가전제품을 알려주기 위한 발상에서 시작되었습니다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이번 프로젝트에서는 객체탐지 초점이기 때문에 분류 문제를 해결하고자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73EB-2EAB-42D7-8A49-D0BD469F216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723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제가 정의한 데이터 셋은 크게 </a:t>
            </a:r>
            <a:r>
              <a:rPr lang="en-US" altLang="ko-KR" dirty="0"/>
              <a:t>4</a:t>
            </a:r>
            <a:r>
              <a:rPr lang="ko-KR" altLang="en-US" dirty="0"/>
              <a:t>개의 카테고리로 분류하였으며</a:t>
            </a:r>
            <a:r>
              <a:rPr lang="en-US" altLang="ko-KR" dirty="0"/>
              <a:t>, </a:t>
            </a:r>
            <a:r>
              <a:rPr lang="ko-KR" altLang="en-US" dirty="0"/>
              <a:t>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생활기기 </a:t>
            </a:r>
            <a:r>
              <a:rPr lang="en-US" altLang="ko-KR" dirty="0"/>
              <a:t>- on/off </a:t>
            </a:r>
            <a:r>
              <a:rPr lang="ko-KR" altLang="en-US" dirty="0"/>
              <a:t>를 분류하기 위한 </a:t>
            </a:r>
            <a:r>
              <a:rPr lang="en-US" altLang="ko-KR" dirty="0"/>
              <a:t>TV, Monitor </a:t>
            </a:r>
            <a:r>
              <a:rPr lang="ko-KR" altLang="en-US" dirty="0"/>
              <a:t>외 단일 분류인 </a:t>
            </a:r>
            <a:r>
              <a:rPr lang="en-US" altLang="ko-KR" dirty="0"/>
              <a:t>PC .. </a:t>
            </a:r>
            <a:r>
              <a:rPr lang="ko-KR" altLang="en-US" dirty="0"/>
              <a:t>등등이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주방기기 </a:t>
            </a:r>
            <a:r>
              <a:rPr lang="en-US" altLang="ko-KR" dirty="0"/>
              <a:t>- 5</a:t>
            </a:r>
            <a:r>
              <a:rPr lang="ko-KR" altLang="en-US" dirty="0"/>
              <a:t>개의 분류</a:t>
            </a:r>
            <a:endParaRPr lang="en-US" altLang="ko-KR" dirty="0"/>
          </a:p>
          <a:p>
            <a:r>
              <a:rPr lang="ko-KR" altLang="en-US" dirty="0"/>
              <a:t>냉방기기</a:t>
            </a:r>
            <a:r>
              <a:rPr lang="en-US" altLang="ko-KR" dirty="0"/>
              <a:t> - 2</a:t>
            </a:r>
            <a:r>
              <a:rPr lang="ko-KR" altLang="en-US" dirty="0"/>
              <a:t>개</a:t>
            </a:r>
            <a:endParaRPr lang="en-US" altLang="ko-KR" dirty="0"/>
          </a:p>
          <a:p>
            <a:r>
              <a:rPr lang="ko-KR" altLang="en-US" dirty="0"/>
              <a:t>조명 </a:t>
            </a:r>
            <a:r>
              <a:rPr lang="en-US" altLang="ko-KR" dirty="0"/>
              <a:t>– </a:t>
            </a:r>
            <a:r>
              <a:rPr lang="ko-KR" altLang="en-US" dirty="0"/>
              <a:t>형광등 </a:t>
            </a:r>
            <a:r>
              <a:rPr lang="en-US" altLang="ko-KR" dirty="0"/>
              <a:t>On/Off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총 </a:t>
            </a:r>
            <a:r>
              <a:rPr lang="en-US" altLang="ko-KR" dirty="0"/>
              <a:t>18</a:t>
            </a:r>
            <a:r>
              <a:rPr lang="ko-KR" altLang="en-US" dirty="0"/>
              <a:t>개의 클래스이며</a:t>
            </a:r>
            <a:r>
              <a:rPr lang="en-US" altLang="ko-KR" dirty="0"/>
              <a:t>, </a:t>
            </a:r>
            <a:r>
              <a:rPr lang="ko-KR" altLang="en-US" dirty="0"/>
              <a:t>각 클래스별로 </a:t>
            </a:r>
            <a:r>
              <a:rPr lang="en-US" altLang="ko-KR" dirty="0"/>
              <a:t>30~50</a:t>
            </a:r>
            <a:r>
              <a:rPr lang="ko-KR" altLang="en-US" dirty="0"/>
              <a:t>장씩 추출하였으며</a:t>
            </a:r>
            <a:r>
              <a:rPr lang="en-US" altLang="ko-KR" dirty="0"/>
              <a:t>, augmentation</a:t>
            </a:r>
            <a:r>
              <a:rPr lang="ko-KR" altLang="en-US" dirty="0"/>
              <a:t> 기법을 사용하여 </a:t>
            </a:r>
            <a:r>
              <a:rPr lang="en-US" altLang="ko-KR" dirty="0"/>
              <a:t>data</a:t>
            </a:r>
            <a:r>
              <a:rPr lang="ko-KR" altLang="en-US" dirty="0"/>
              <a:t>를 확장 시켰습니다</a:t>
            </a:r>
            <a:r>
              <a:rPr lang="en-US" altLang="ko-KR" dirty="0"/>
              <a:t>. </a:t>
            </a:r>
            <a:r>
              <a:rPr lang="ko-KR" altLang="en-US" dirty="0"/>
              <a:t>총 </a:t>
            </a:r>
            <a:r>
              <a:rPr lang="en-US" altLang="ko-KR" dirty="0"/>
              <a:t>3500</a:t>
            </a:r>
            <a:r>
              <a:rPr lang="ko-KR" altLang="en-US" dirty="0"/>
              <a:t>장 수집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73EB-2EAB-42D7-8A49-D0BD469F216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172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73EB-2EAB-42D7-8A49-D0BD469F216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585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데이터 수집 절차 입니다</a:t>
            </a:r>
            <a:endParaRPr lang="en-US" altLang="ko-KR" dirty="0"/>
          </a:p>
          <a:p>
            <a:r>
              <a:rPr lang="ko-KR" altLang="en-US" dirty="0"/>
              <a:t>앞서</a:t>
            </a:r>
            <a:r>
              <a:rPr lang="en-US" altLang="ko-KR" dirty="0"/>
              <a:t> </a:t>
            </a:r>
            <a:r>
              <a:rPr lang="ko-KR" altLang="en-US" dirty="0" err="1"/>
              <a:t>설명드린</a:t>
            </a:r>
            <a:r>
              <a:rPr lang="ko-KR" altLang="en-US" dirty="0"/>
              <a:t> 방법으로 데이터를 </a:t>
            </a:r>
            <a:r>
              <a:rPr lang="en-US" altLang="ko-KR" dirty="0"/>
              <a:t>1</a:t>
            </a:r>
            <a:r>
              <a:rPr lang="ko-KR" altLang="en-US" dirty="0"/>
              <a:t>차적으로 모았으며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수집된 데이터를 </a:t>
            </a:r>
            <a:r>
              <a:rPr lang="en-US" altLang="ko-KR" dirty="0"/>
              <a:t>Resize</a:t>
            </a:r>
            <a:r>
              <a:rPr lang="ko-KR" altLang="en-US" dirty="0"/>
              <a:t> 적용하였습니다</a:t>
            </a:r>
            <a:r>
              <a:rPr lang="en-US" altLang="ko-KR" dirty="0"/>
              <a:t>. (</a:t>
            </a:r>
            <a:r>
              <a:rPr lang="ko-KR" altLang="en-US" dirty="0"/>
              <a:t>이유는</a:t>
            </a:r>
            <a:r>
              <a:rPr lang="en-US" altLang="ko-KR" dirty="0"/>
              <a:t> </a:t>
            </a:r>
            <a:r>
              <a:rPr lang="en-US" altLang="ko-KR" dirty="0" err="1"/>
              <a:t>Fastser</a:t>
            </a:r>
            <a:r>
              <a:rPr lang="en-US" altLang="ko-KR" dirty="0"/>
              <a:t> RCNN</a:t>
            </a:r>
            <a:r>
              <a:rPr lang="ko-KR" altLang="en-US" dirty="0"/>
              <a:t>의 </a:t>
            </a:r>
            <a:r>
              <a:rPr lang="en-US" altLang="ko-KR" dirty="0" err="1"/>
              <a:t>Achorbox</a:t>
            </a:r>
            <a:r>
              <a:rPr lang="en-US" altLang="ko-KR" dirty="0"/>
              <a:t> </a:t>
            </a:r>
            <a:r>
              <a:rPr lang="ko-KR" altLang="en-US" dirty="0"/>
              <a:t>크기가 최대 </a:t>
            </a:r>
            <a:r>
              <a:rPr lang="en-US" altLang="ko-KR" dirty="0"/>
              <a:t>512, 512</a:t>
            </a:r>
            <a:r>
              <a:rPr lang="ko-KR" altLang="en-US" dirty="0"/>
              <a:t>이므로 이것을 고려하여 기본적으로 </a:t>
            </a:r>
            <a:r>
              <a:rPr lang="en-US" altLang="ko-KR" dirty="0"/>
              <a:t>width: 800, height: 600</a:t>
            </a:r>
            <a:r>
              <a:rPr lang="ko-KR" altLang="en-US" dirty="0"/>
              <a:t>으로 </a:t>
            </a:r>
            <a:r>
              <a:rPr lang="en-US" altLang="ko-KR" dirty="0"/>
              <a:t>resize </a:t>
            </a:r>
            <a:r>
              <a:rPr lang="ko-KR" altLang="en-US" dirty="0"/>
              <a:t>하였습니다</a:t>
            </a:r>
            <a:r>
              <a:rPr lang="en-US" altLang="ko-KR" dirty="0"/>
              <a:t>.)</a:t>
            </a:r>
          </a:p>
          <a:p>
            <a:pPr marL="228600" indent="-228600">
              <a:buAutoNum type="arabicPeriod"/>
            </a:pPr>
            <a:r>
              <a:rPr lang="en-US" altLang="ko-KR" dirty="0"/>
              <a:t>Resize</a:t>
            </a:r>
            <a:r>
              <a:rPr lang="ko-KR" altLang="en-US" dirty="0"/>
              <a:t> 이후</a:t>
            </a:r>
            <a:r>
              <a:rPr lang="en-US" altLang="ko-KR" dirty="0"/>
              <a:t>, </a:t>
            </a:r>
            <a:r>
              <a:rPr lang="ko-KR" altLang="en-US" dirty="0"/>
              <a:t>해당 </a:t>
            </a:r>
            <a:r>
              <a:rPr lang="en-US" altLang="ko-KR" dirty="0"/>
              <a:t>Image</a:t>
            </a:r>
            <a:r>
              <a:rPr lang="ko-KR" altLang="en-US" dirty="0"/>
              <a:t>의 </a:t>
            </a:r>
            <a:r>
              <a:rPr lang="en-US" altLang="ko-KR" dirty="0"/>
              <a:t>label</a:t>
            </a:r>
            <a:r>
              <a:rPr lang="ko-KR" altLang="en-US" dirty="0"/>
              <a:t> 및 </a:t>
            </a:r>
            <a:r>
              <a:rPr lang="en-US" altLang="ko-KR" dirty="0" err="1"/>
              <a:t>boundingbox</a:t>
            </a:r>
            <a:r>
              <a:rPr lang="ko-KR" altLang="en-US" dirty="0"/>
              <a:t>를 매핑하기 위해</a:t>
            </a:r>
            <a:r>
              <a:rPr lang="en-US" altLang="ko-KR" dirty="0"/>
              <a:t>, </a:t>
            </a:r>
            <a:r>
              <a:rPr lang="en-US" altLang="ko-KR" dirty="0" err="1"/>
              <a:t>LabelImg</a:t>
            </a:r>
            <a:r>
              <a:rPr lang="ko-KR" altLang="en-US" dirty="0"/>
              <a:t>라는 무료 </a:t>
            </a:r>
            <a:r>
              <a:rPr lang="en-US" altLang="ko-KR" dirty="0"/>
              <a:t>SW</a:t>
            </a:r>
            <a:r>
              <a:rPr lang="ko-KR" altLang="en-US" dirty="0"/>
              <a:t>를 사용했습니다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73EB-2EAB-42D7-8A49-D0BD469F216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072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 err="1"/>
              <a:t>라벨링</a:t>
            </a:r>
            <a:r>
              <a:rPr lang="ko-KR" altLang="en-US" dirty="0"/>
              <a:t> 이후</a:t>
            </a:r>
            <a:r>
              <a:rPr lang="en-US" altLang="ko-KR" dirty="0"/>
              <a:t>, image</a:t>
            </a:r>
            <a:r>
              <a:rPr lang="ko-KR" altLang="en-US" dirty="0"/>
              <a:t>의 개수를 증폭시키기 위해 </a:t>
            </a:r>
            <a:r>
              <a:rPr lang="en-US" altLang="ko-KR" dirty="0"/>
              <a:t>augmentation</a:t>
            </a:r>
            <a:r>
              <a:rPr lang="ko-KR" altLang="en-US" dirty="0"/>
              <a:t>을 진행하였습니다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특징은 </a:t>
            </a:r>
            <a:r>
              <a:rPr lang="en-US" altLang="ko-KR" dirty="0"/>
              <a:t>rotation </a:t>
            </a:r>
            <a:r>
              <a:rPr lang="ko-KR" altLang="en-US" dirty="0"/>
              <a:t>및 </a:t>
            </a:r>
            <a:r>
              <a:rPr lang="en-US" altLang="ko-KR" dirty="0"/>
              <a:t>bounding box</a:t>
            </a:r>
            <a:r>
              <a:rPr lang="ko-KR" altLang="en-US" dirty="0"/>
              <a:t>를 추가적으로 작업할 필요없이 </a:t>
            </a:r>
            <a:r>
              <a:rPr lang="ko-KR" altLang="en-US" dirty="0" err="1"/>
              <a:t>원본이미지에서</a:t>
            </a:r>
            <a:r>
              <a:rPr lang="ko-KR" altLang="en-US" dirty="0"/>
              <a:t> 설정해준 값을 고려하여 같이 자동으로 변환되도록 하였습니다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73EB-2EAB-42D7-8A49-D0BD469F216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711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faster-</a:t>
            </a:r>
            <a:r>
              <a:rPr lang="en-US" altLang="ko-KR" dirty="0" err="1"/>
              <a:t>rcnn</a:t>
            </a:r>
            <a:r>
              <a:rPr lang="ko-KR" altLang="en-US" dirty="0"/>
              <a:t>을 활용해 </a:t>
            </a:r>
            <a:r>
              <a:rPr lang="en-US" altLang="ko-KR" dirty="0"/>
              <a:t>fine-</a:t>
            </a:r>
            <a:r>
              <a:rPr lang="ko-KR" altLang="en-US" dirty="0"/>
              <a:t>튜닝을 진행하였습니다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back-bone</a:t>
            </a:r>
            <a:r>
              <a:rPr lang="ko-KR" altLang="en-US" dirty="0"/>
              <a:t>은 </a:t>
            </a:r>
            <a:r>
              <a:rPr lang="en-US" altLang="ko-KR" sz="1200" dirty="0"/>
              <a:t>COCO data-set</a:t>
            </a:r>
            <a:r>
              <a:rPr lang="ko-KR" altLang="en-US" sz="1200" dirty="0"/>
              <a:t>으로 </a:t>
            </a:r>
            <a:r>
              <a:rPr lang="en-US" altLang="ko-KR" sz="1200" dirty="0"/>
              <a:t>Pre-trained</a:t>
            </a:r>
            <a:r>
              <a:rPr lang="ko-KR" altLang="en-US" sz="1200" dirty="0"/>
              <a:t>된</a:t>
            </a:r>
            <a:r>
              <a:rPr lang="en-US" altLang="ko-KR" sz="1200" dirty="0"/>
              <a:t>  50</a:t>
            </a:r>
            <a:r>
              <a:rPr lang="ko-KR" altLang="en-US" sz="1200" dirty="0"/>
              <a:t>개의 </a:t>
            </a:r>
            <a:r>
              <a:rPr lang="en-US" altLang="ko-KR" sz="1200" dirty="0"/>
              <a:t>layer</a:t>
            </a:r>
            <a:r>
              <a:rPr lang="ko-KR" altLang="en-US" sz="1200" dirty="0"/>
              <a:t>로 구성된 </a:t>
            </a:r>
            <a:r>
              <a:rPr lang="en-US" altLang="ko-KR" sz="1200" dirty="0"/>
              <a:t>ResNet50</a:t>
            </a:r>
            <a:r>
              <a:rPr lang="ko-KR" altLang="en-US" sz="1200" dirty="0"/>
              <a:t>을 참고하여 이후 </a:t>
            </a:r>
            <a:r>
              <a:rPr lang="en-US" altLang="ko-KR" sz="1200" dirty="0"/>
              <a:t>fine-tuning</a:t>
            </a:r>
            <a:r>
              <a:rPr lang="ko-KR" altLang="en-US" sz="1200" dirty="0"/>
              <a:t>을 진행하였습니다</a:t>
            </a:r>
            <a:r>
              <a:rPr lang="en-US" altLang="ko-KR" sz="120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Torch</a:t>
            </a:r>
            <a:r>
              <a:rPr lang="ko-KR" altLang="en-US" dirty="0"/>
              <a:t>에서 공개적으로 제공하여 구현에는 큰 어려움이 없었습니다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73EB-2EAB-42D7-8A49-D0BD469F216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5273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</a:t>
            </a:r>
            <a:r>
              <a:rPr lang="en-US" altLang="ko-KR" dirty="0"/>
              <a:t>Term Project </a:t>
            </a:r>
            <a:r>
              <a:rPr lang="ko-KR" altLang="en-US" dirty="0"/>
              <a:t>발표를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한 학기 더 깊이 공부할 수 있도록 이끌어 주셔서 감사합니다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73EB-2EAB-42D7-8A49-D0BD469F216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504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605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208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717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592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592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957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150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3612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248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305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251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EEE46-0BBD-40A7-B73A-04247D9FCE1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CC913-874C-4751-9EB0-0CFA4625E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431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4.svg"/><Relationship Id="rId20" Type="http://schemas.openxmlformats.org/officeDocument/2006/relationships/image" Target="../media/image1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hyperlink" Target="https://github.com/tzutalin/labelImg" TargetMode="External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5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hyperlink" Target="https://github.com/tzutalin/labelImg" TargetMode="External"/><Relationship Id="rId10" Type="http://schemas.openxmlformats.org/officeDocument/2006/relationships/image" Target="../media/image41.png"/><Relationship Id="rId4" Type="http://schemas.openxmlformats.org/officeDocument/2006/relationships/image" Target="../media/image36.png"/><Relationship Id="rId9" Type="http://schemas.openxmlformats.org/officeDocument/2006/relationships/image" Target="../media/image4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>
            <a:extLst>
              <a:ext uri="{FF2B5EF4-FFF2-40B4-BE49-F238E27FC236}">
                <a16:creationId xmlns:a16="http://schemas.microsoft.com/office/drawing/2014/main" id="{1B8C997C-ABA8-4FEC-9CA1-144D845B09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387364"/>
            <a:ext cx="9143999" cy="1431509"/>
          </a:xfrm>
        </p:spPr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 sz="4400" b="1" dirty="0"/>
              <a:t>신경회로망</a:t>
            </a:r>
            <a:br>
              <a:rPr lang="en-US" altLang="ko-KR" sz="4400" b="1" dirty="0"/>
            </a:br>
            <a:r>
              <a:rPr lang="en-US" altLang="ko-KR" sz="4400" b="1" dirty="0"/>
              <a:t>Term Project</a:t>
            </a:r>
            <a:endParaRPr lang="en-US" altLang="ko-KR" sz="1800" dirty="0">
              <a:effectLst/>
            </a:endParaRPr>
          </a:p>
        </p:txBody>
      </p:sp>
      <p:sp>
        <p:nvSpPr>
          <p:cNvPr id="20" name="부제목 2">
            <a:extLst>
              <a:ext uri="{FF2B5EF4-FFF2-40B4-BE49-F238E27FC236}">
                <a16:creationId xmlns:a16="http://schemas.microsoft.com/office/drawing/2014/main" id="{B30C3BFB-D529-4873-BC6B-1C319678C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7643" y="4226465"/>
            <a:ext cx="6408712" cy="1762200"/>
          </a:xfrm>
        </p:spPr>
        <p:txBody>
          <a:bodyPr>
            <a:normAutofit fontScale="92500" lnSpcReduction="10000"/>
          </a:bodyPr>
          <a:lstStyle/>
          <a:p>
            <a:pPr lvl="0">
              <a:defRPr lang="ko-KR" altLang="en-US"/>
            </a:pPr>
            <a:r>
              <a:rPr lang="en-US" altLang="ko-KR" i="1" dirty="0"/>
              <a:t>220200013 Haejoong Lee</a:t>
            </a:r>
          </a:p>
          <a:p>
            <a:pPr lvl="0">
              <a:spcBef>
                <a:spcPct val="21000"/>
              </a:spcBef>
              <a:defRPr lang="ko-KR" altLang="en-US"/>
            </a:pPr>
            <a:endParaRPr lang="en-US" altLang="ko-KR" dirty="0"/>
          </a:p>
          <a:p>
            <a:pPr lvl="0">
              <a:spcBef>
                <a:spcPct val="21000"/>
              </a:spcBef>
              <a:defRPr lang="ko-KR" altLang="en-US"/>
            </a:pPr>
            <a:r>
              <a:rPr lang="en-US" altLang="ko-KR" dirty="0"/>
              <a:t>Sogang University, EE</a:t>
            </a:r>
          </a:p>
          <a:p>
            <a:pPr lvl="0">
              <a:spcBef>
                <a:spcPct val="21000"/>
              </a:spcBef>
              <a:defRPr lang="ko-KR" altLang="en-US"/>
            </a:pPr>
            <a:endParaRPr lang="en-US" altLang="ko-KR" dirty="0"/>
          </a:p>
          <a:p>
            <a:pPr lvl="0">
              <a:spcBef>
                <a:spcPct val="21000"/>
              </a:spcBef>
              <a:defRPr lang="ko-KR" altLang="en-US"/>
            </a:pPr>
            <a:r>
              <a:rPr lang="en-US" altLang="ko-KR" dirty="0"/>
              <a:t>2020.06.25</a:t>
            </a:r>
          </a:p>
        </p:txBody>
      </p:sp>
    </p:spTree>
    <p:extLst>
      <p:ext uri="{BB962C8B-B14F-4D97-AF65-F5344CB8AC3E}">
        <p14:creationId xmlns:p14="http://schemas.microsoft.com/office/powerpoint/2010/main" val="2283474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그림 70">
            <a:extLst>
              <a:ext uri="{FF2B5EF4-FFF2-40B4-BE49-F238E27FC236}">
                <a16:creationId xmlns:a16="http://schemas.microsoft.com/office/drawing/2014/main" id="{BFE8A41E-C791-4DA4-B0EA-F1F12CC07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563" y="2060975"/>
            <a:ext cx="969705" cy="946054"/>
          </a:xfrm>
          <a:prstGeom prst="rect">
            <a:avLst/>
          </a:prstGeom>
        </p:spPr>
      </p:pic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6F267D10-6735-4F8A-9D0E-09F320DDE9DF}"/>
              </a:ext>
            </a:extLst>
          </p:cNvPr>
          <p:cNvSpPr txBox="1">
            <a:spLocks/>
          </p:cNvSpPr>
          <p:nvPr/>
        </p:nvSpPr>
        <p:spPr>
          <a:xfrm>
            <a:off x="-8707" y="874405"/>
            <a:ext cx="9143999" cy="5102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altLang="ko-KR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CAAB5D4-0F21-4C99-8270-7106D874C492}"/>
              </a:ext>
            </a:extLst>
          </p:cNvPr>
          <p:cNvCxnSpPr>
            <a:cxnSpLocks/>
          </p:cNvCxnSpPr>
          <p:nvPr/>
        </p:nvCxnSpPr>
        <p:spPr>
          <a:xfrm flipH="1">
            <a:off x="100830" y="6131843"/>
            <a:ext cx="8924924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950136C-850B-471D-B62D-605924116BD1}"/>
              </a:ext>
            </a:extLst>
          </p:cNvPr>
          <p:cNvSpPr/>
          <p:nvPr/>
        </p:nvSpPr>
        <p:spPr>
          <a:xfrm>
            <a:off x="536232" y="1324673"/>
            <a:ext cx="56294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Home IP camera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Detect home appliances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Energy-saving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DC7B83AF-7A4A-4C2F-914A-6E5894DB9DA6}"/>
              </a:ext>
            </a:extLst>
          </p:cNvPr>
          <p:cNvSpPr txBox="1">
            <a:spLocks/>
          </p:cNvSpPr>
          <p:nvPr/>
        </p:nvSpPr>
        <p:spPr>
          <a:xfrm>
            <a:off x="536232" y="90280"/>
            <a:ext cx="8150568" cy="7044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/>
              <a:t>Detect energy-saving appliances at home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CE0855E-221E-4127-AC20-C00CB6E805A1}"/>
              </a:ext>
            </a:extLst>
          </p:cNvPr>
          <p:cNvSpPr txBox="1">
            <a:spLocks/>
          </p:cNvSpPr>
          <p:nvPr/>
        </p:nvSpPr>
        <p:spPr>
          <a:xfrm>
            <a:off x="8708" y="881535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/>
              <a:t>Application domain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B848CE2-C7A0-4B1C-8CD3-111A2F9FC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4084" y="5017158"/>
            <a:ext cx="657712" cy="526170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64CB02C-5263-495F-A52B-EE47223A660D}"/>
              </a:ext>
            </a:extLst>
          </p:cNvPr>
          <p:cNvCxnSpPr>
            <a:cxnSpLocks/>
          </p:cNvCxnSpPr>
          <p:nvPr/>
        </p:nvCxnSpPr>
        <p:spPr>
          <a:xfrm flipH="1">
            <a:off x="6643577" y="3634419"/>
            <a:ext cx="99799" cy="163516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FE31EBB-0758-4025-B439-40957F6EE85B}"/>
              </a:ext>
            </a:extLst>
          </p:cNvPr>
          <p:cNvCxnSpPr>
            <a:cxnSpLocks/>
          </p:cNvCxnSpPr>
          <p:nvPr/>
        </p:nvCxnSpPr>
        <p:spPr>
          <a:xfrm flipH="1">
            <a:off x="6619342" y="5778336"/>
            <a:ext cx="295517" cy="181257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0FC0D1D-A545-449D-B0F6-D3CA00A21F6F}"/>
              </a:ext>
            </a:extLst>
          </p:cNvPr>
          <p:cNvCxnSpPr>
            <a:cxnSpLocks/>
          </p:cNvCxnSpPr>
          <p:nvPr/>
        </p:nvCxnSpPr>
        <p:spPr>
          <a:xfrm flipH="1">
            <a:off x="6605556" y="4767186"/>
            <a:ext cx="292065" cy="170038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DCD4A94-3473-47BB-90BE-A4777B570C8C}"/>
              </a:ext>
            </a:extLst>
          </p:cNvPr>
          <p:cNvCxnSpPr>
            <a:cxnSpLocks/>
          </p:cNvCxnSpPr>
          <p:nvPr/>
        </p:nvCxnSpPr>
        <p:spPr>
          <a:xfrm>
            <a:off x="6715082" y="3571094"/>
            <a:ext cx="228843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A3E8680B-648E-4EC6-8BD6-A6C8448E40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4016" y="3871425"/>
            <a:ext cx="836886" cy="63660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0AB3DA9-B11E-4832-8F96-1715519DBC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1714" y="4974829"/>
            <a:ext cx="836886" cy="63660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ED207B4-EB7C-4E40-8489-D776841E2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025" y="3774616"/>
            <a:ext cx="722505" cy="57800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E85610C-80A8-4E15-BF7C-8128B9CBD8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5775" y="4183170"/>
            <a:ext cx="813713" cy="62493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FB77CF78-75AC-4C7D-9411-5D2FB3E60E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6663" y="4192426"/>
            <a:ext cx="631997" cy="782175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9D28D94-CC3F-42EB-991E-2BECDA3083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40949" y="5325986"/>
            <a:ext cx="657711" cy="674576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3EC9DF19-84CC-4708-8D6E-FE94B527FD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83739" y="5282876"/>
            <a:ext cx="631997" cy="724036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A44A5A4-BF83-47E0-9137-D00BE336FF9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4263" y="5300153"/>
            <a:ext cx="696409" cy="67376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F78225C3-7CE9-4B5F-9D54-C954DEED3BD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58483" y="3796256"/>
            <a:ext cx="601975" cy="678497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B9A65699-96D1-40C2-B41E-6797E2CBEA4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91323" y="4321166"/>
            <a:ext cx="557938" cy="644165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5CE4A17-FF6E-4C5F-8DD3-892BB75DBD19}"/>
              </a:ext>
            </a:extLst>
          </p:cNvPr>
          <p:cNvCxnSpPr>
            <a:cxnSpLocks/>
          </p:cNvCxnSpPr>
          <p:nvPr/>
        </p:nvCxnSpPr>
        <p:spPr>
          <a:xfrm flipV="1">
            <a:off x="3859914" y="4986590"/>
            <a:ext cx="2759428" cy="16086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DF187C7-D976-488E-A0FE-B6102BDF43C1}"/>
              </a:ext>
            </a:extLst>
          </p:cNvPr>
          <p:cNvCxnSpPr>
            <a:cxnSpLocks/>
          </p:cNvCxnSpPr>
          <p:nvPr/>
        </p:nvCxnSpPr>
        <p:spPr>
          <a:xfrm flipV="1">
            <a:off x="3621210" y="3762232"/>
            <a:ext cx="2977479" cy="19678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74B6D9-11ED-4A5C-80B1-3814A3FE4FCA}"/>
              </a:ext>
            </a:extLst>
          </p:cNvPr>
          <p:cNvCxnSpPr>
            <a:cxnSpLocks/>
          </p:cNvCxnSpPr>
          <p:nvPr/>
        </p:nvCxnSpPr>
        <p:spPr>
          <a:xfrm flipV="1">
            <a:off x="3623941" y="3015962"/>
            <a:ext cx="470182" cy="772025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D502C2A-914D-4142-87A5-F1A7F68F5C81}"/>
              </a:ext>
            </a:extLst>
          </p:cNvPr>
          <p:cNvCxnSpPr>
            <a:cxnSpLocks/>
          </p:cNvCxnSpPr>
          <p:nvPr/>
        </p:nvCxnSpPr>
        <p:spPr>
          <a:xfrm flipV="1">
            <a:off x="4079766" y="3016714"/>
            <a:ext cx="2965058" cy="4010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4B517E04-7F0D-47DB-9DBA-AEB3DA38D646}"/>
              </a:ext>
            </a:extLst>
          </p:cNvPr>
          <p:cNvCxnSpPr>
            <a:cxnSpLocks/>
          </p:cNvCxnSpPr>
          <p:nvPr/>
        </p:nvCxnSpPr>
        <p:spPr>
          <a:xfrm flipH="1">
            <a:off x="6597120" y="3027354"/>
            <a:ext cx="439335" cy="752352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순서도: 데이터 34">
            <a:extLst>
              <a:ext uri="{FF2B5EF4-FFF2-40B4-BE49-F238E27FC236}">
                <a16:creationId xmlns:a16="http://schemas.microsoft.com/office/drawing/2014/main" id="{0C0CB5C7-B8B0-4B24-A80F-A720DF9BD699}"/>
              </a:ext>
            </a:extLst>
          </p:cNvPr>
          <p:cNvSpPr/>
          <p:nvPr/>
        </p:nvSpPr>
        <p:spPr>
          <a:xfrm>
            <a:off x="4051365" y="3100204"/>
            <a:ext cx="714759" cy="240476"/>
          </a:xfrm>
          <a:prstGeom prst="flowChartInputOutpu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순서도: 데이터 35">
            <a:extLst>
              <a:ext uri="{FF2B5EF4-FFF2-40B4-BE49-F238E27FC236}">
                <a16:creationId xmlns:a16="http://schemas.microsoft.com/office/drawing/2014/main" id="{BFF65EF2-BFAD-4E8A-B784-D3A8096B1251}"/>
              </a:ext>
            </a:extLst>
          </p:cNvPr>
          <p:cNvSpPr/>
          <p:nvPr/>
        </p:nvSpPr>
        <p:spPr>
          <a:xfrm>
            <a:off x="3880109" y="3397756"/>
            <a:ext cx="714759" cy="240476"/>
          </a:xfrm>
          <a:prstGeom prst="flowChartInputOutpu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순서도: 데이터 36">
            <a:extLst>
              <a:ext uri="{FF2B5EF4-FFF2-40B4-BE49-F238E27FC236}">
                <a16:creationId xmlns:a16="http://schemas.microsoft.com/office/drawing/2014/main" id="{A40D033C-F396-49C7-A0E7-396A01C13DD4}"/>
              </a:ext>
            </a:extLst>
          </p:cNvPr>
          <p:cNvSpPr/>
          <p:nvPr/>
        </p:nvSpPr>
        <p:spPr>
          <a:xfrm>
            <a:off x="4687806" y="3100204"/>
            <a:ext cx="714759" cy="240476"/>
          </a:xfrm>
          <a:prstGeom prst="flowChartInputOutpu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순서도: 데이터 37">
            <a:extLst>
              <a:ext uri="{FF2B5EF4-FFF2-40B4-BE49-F238E27FC236}">
                <a16:creationId xmlns:a16="http://schemas.microsoft.com/office/drawing/2014/main" id="{E5B8BD9F-4133-47E9-929D-B9005D56F2C9}"/>
              </a:ext>
            </a:extLst>
          </p:cNvPr>
          <p:cNvSpPr/>
          <p:nvPr/>
        </p:nvSpPr>
        <p:spPr>
          <a:xfrm>
            <a:off x="4516550" y="3397756"/>
            <a:ext cx="714759" cy="240476"/>
          </a:xfrm>
          <a:prstGeom prst="flowChartInputOutpu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순서도: 데이터 38">
            <a:extLst>
              <a:ext uri="{FF2B5EF4-FFF2-40B4-BE49-F238E27FC236}">
                <a16:creationId xmlns:a16="http://schemas.microsoft.com/office/drawing/2014/main" id="{D622D650-654E-47DD-AE57-DFBFFF9C1112}"/>
              </a:ext>
            </a:extLst>
          </p:cNvPr>
          <p:cNvSpPr/>
          <p:nvPr/>
        </p:nvSpPr>
        <p:spPr>
          <a:xfrm>
            <a:off x="5314805" y="3104088"/>
            <a:ext cx="714759" cy="240476"/>
          </a:xfrm>
          <a:prstGeom prst="flowChartInputOutpu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순서도: 데이터 39">
            <a:extLst>
              <a:ext uri="{FF2B5EF4-FFF2-40B4-BE49-F238E27FC236}">
                <a16:creationId xmlns:a16="http://schemas.microsoft.com/office/drawing/2014/main" id="{FCEFD4FA-4868-442F-8220-EA0808D4ED18}"/>
              </a:ext>
            </a:extLst>
          </p:cNvPr>
          <p:cNvSpPr/>
          <p:nvPr/>
        </p:nvSpPr>
        <p:spPr>
          <a:xfrm>
            <a:off x="5143549" y="3401640"/>
            <a:ext cx="714759" cy="240476"/>
          </a:xfrm>
          <a:prstGeom prst="flowChartInputOutpu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순서도: 데이터 40">
            <a:extLst>
              <a:ext uri="{FF2B5EF4-FFF2-40B4-BE49-F238E27FC236}">
                <a16:creationId xmlns:a16="http://schemas.microsoft.com/office/drawing/2014/main" id="{7F2C70E6-ADC9-427F-8462-6C84033900E5}"/>
              </a:ext>
            </a:extLst>
          </p:cNvPr>
          <p:cNvSpPr/>
          <p:nvPr/>
        </p:nvSpPr>
        <p:spPr>
          <a:xfrm>
            <a:off x="5960679" y="3114681"/>
            <a:ext cx="714759" cy="240476"/>
          </a:xfrm>
          <a:prstGeom prst="flowChartInputOutpu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순서도: 데이터 41">
            <a:extLst>
              <a:ext uri="{FF2B5EF4-FFF2-40B4-BE49-F238E27FC236}">
                <a16:creationId xmlns:a16="http://schemas.microsoft.com/office/drawing/2014/main" id="{5088702C-ADFC-42C0-BC9D-DF40F5DA7729}"/>
              </a:ext>
            </a:extLst>
          </p:cNvPr>
          <p:cNvSpPr/>
          <p:nvPr/>
        </p:nvSpPr>
        <p:spPr>
          <a:xfrm>
            <a:off x="5789423" y="3412233"/>
            <a:ext cx="714759" cy="240476"/>
          </a:xfrm>
          <a:prstGeom prst="flowChartInputOutpu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14E2DBF-020E-4544-9F5C-4ACB67CC4256}"/>
              </a:ext>
            </a:extLst>
          </p:cNvPr>
          <p:cNvCxnSpPr>
            <a:cxnSpLocks/>
          </p:cNvCxnSpPr>
          <p:nvPr/>
        </p:nvCxnSpPr>
        <p:spPr>
          <a:xfrm>
            <a:off x="7035934" y="3014666"/>
            <a:ext cx="401725" cy="627450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44ADAD51-EFE3-41CE-900F-A4320485A304}"/>
              </a:ext>
            </a:extLst>
          </p:cNvPr>
          <p:cNvCxnSpPr>
            <a:cxnSpLocks/>
          </p:cNvCxnSpPr>
          <p:nvPr/>
        </p:nvCxnSpPr>
        <p:spPr>
          <a:xfrm flipH="1">
            <a:off x="6619342" y="4504900"/>
            <a:ext cx="818317" cy="473104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565DB441-4650-4534-8C92-B5FBB70F32FF}"/>
              </a:ext>
            </a:extLst>
          </p:cNvPr>
          <p:cNvCxnSpPr>
            <a:cxnSpLocks/>
          </p:cNvCxnSpPr>
          <p:nvPr/>
        </p:nvCxnSpPr>
        <p:spPr>
          <a:xfrm flipV="1">
            <a:off x="6631247" y="5501388"/>
            <a:ext cx="818317" cy="513564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5287B458-774C-42F0-9823-92DEED6B0D86}"/>
              </a:ext>
            </a:extLst>
          </p:cNvPr>
          <p:cNvCxnSpPr>
            <a:cxnSpLocks/>
          </p:cNvCxnSpPr>
          <p:nvPr/>
        </p:nvCxnSpPr>
        <p:spPr>
          <a:xfrm flipV="1">
            <a:off x="7437659" y="3614865"/>
            <a:ext cx="0" cy="1900808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래픽 46" descr="소파">
            <a:extLst>
              <a:ext uri="{FF2B5EF4-FFF2-40B4-BE49-F238E27FC236}">
                <a16:creationId xmlns:a16="http://schemas.microsoft.com/office/drawing/2014/main" id="{04F73EAE-F609-470D-ABF6-4E3F5E96EB7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793278" y="4000034"/>
            <a:ext cx="767152" cy="767152"/>
          </a:xfrm>
          <a:prstGeom prst="rect">
            <a:avLst/>
          </a:prstGeom>
        </p:spPr>
      </p:pic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006B2007-7121-4358-8159-243AC1D05F1F}"/>
              </a:ext>
            </a:extLst>
          </p:cNvPr>
          <p:cNvCxnSpPr>
            <a:cxnSpLocks/>
          </p:cNvCxnSpPr>
          <p:nvPr/>
        </p:nvCxnSpPr>
        <p:spPr>
          <a:xfrm flipH="1">
            <a:off x="5664882" y="2818043"/>
            <a:ext cx="240027" cy="407510"/>
          </a:xfrm>
          <a:prstGeom prst="line">
            <a:avLst/>
          </a:prstGeom>
          <a:ln w="50800" cmpd="sng">
            <a:solidFill>
              <a:schemeClr val="tx1">
                <a:lumMod val="95000"/>
                <a:lumOff val="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037D1738-BC7F-4443-810E-94BC9A126FF7}"/>
              </a:ext>
            </a:extLst>
          </p:cNvPr>
          <p:cNvCxnSpPr>
            <a:cxnSpLocks/>
          </p:cNvCxnSpPr>
          <p:nvPr/>
        </p:nvCxnSpPr>
        <p:spPr>
          <a:xfrm>
            <a:off x="5202448" y="2925700"/>
            <a:ext cx="475880" cy="305721"/>
          </a:xfrm>
          <a:prstGeom prst="line">
            <a:avLst/>
          </a:prstGeom>
          <a:ln w="50800" cmpd="sng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8C4FEA51-6371-4A65-ABF6-FC323227A151}"/>
              </a:ext>
            </a:extLst>
          </p:cNvPr>
          <p:cNvCxnSpPr>
            <a:cxnSpLocks/>
          </p:cNvCxnSpPr>
          <p:nvPr/>
        </p:nvCxnSpPr>
        <p:spPr>
          <a:xfrm flipH="1">
            <a:off x="5589168" y="3121039"/>
            <a:ext cx="240027" cy="407510"/>
          </a:xfrm>
          <a:prstGeom prst="line">
            <a:avLst/>
          </a:prstGeom>
          <a:ln w="50800" cmpd="sng">
            <a:solidFill>
              <a:schemeClr val="tx1">
                <a:lumMod val="95000"/>
                <a:lumOff val="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CEBFDD92-A4A8-4AC6-85B2-9D014F87D30C}"/>
              </a:ext>
            </a:extLst>
          </p:cNvPr>
          <p:cNvCxnSpPr>
            <a:cxnSpLocks/>
          </p:cNvCxnSpPr>
          <p:nvPr/>
        </p:nvCxnSpPr>
        <p:spPr>
          <a:xfrm>
            <a:off x="5010041" y="3124362"/>
            <a:ext cx="592573" cy="410055"/>
          </a:xfrm>
          <a:prstGeom prst="line">
            <a:avLst/>
          </a:prstGeom>
          <a:ln w="50800" cmpd="sng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9D0D7EE8-19DD-4D24-A4E0-58AB31A0AE65}"/>
              </a:ext>
            </a:extLst>
          </p:cNvPr>
          <p:cNvCxnSpPr>
            <a:cxnSpLocks/>
          </p:cNvCxnSpPr>
          <p:nvPr/>
        </p:nvCxnSpPr>
        <p:spPr>
          <a:xfrm>
            <a:off x="6939162" y="3566024"/>
            <a:ext cx="0" cy="35304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A0B08BD8-AD26-4BE3-8335-819B0183827F}"/>
              </a:ext>
            </a:extLst>
          </p:cNvPr>
          <p:cNvCxnSpPr>
            <a:cxnSpLocks/>
          </p:cNvCxnSpPr>
          <p:nvPr/>
        </p:nvCxnSpPr>
        <p:spPr>
          <a:xfrm>
            <a:off x="6939481" y="4252139"/>
            <a:ext cx="0" cy="763237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FBADA1D9-9946-41E0-8AC5-8017B606A95A}"/>
              </a:ext>
            </a:extLst>
          </p:cNvPr>
          <p:cNvCxnSpPr>
            <a:cxnSpLocks/>
          </p:cNvCxnSpPr>
          <p:nvPr/>
        </p:nvCxnSpPr>
        <p:spPr>
          <a:xfrm flipV="1">
            <a:off x="6906889" y="5357304"/>
            <a:ext cx="0" cy="421032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70867F95-8526-4EC8-8466-FE06AA4DF7EA}"/>
              </a:ext>
            </a:extLst>
          </p:cNvPr>
          <p:cNvCxnSpPr>
            <a:cxnSpLocks/>
          </p:cNvCxnSpPr>
          <p:nvPr/>
        </p:nvCxnSpPr>
        <p:spPr>
          <a:xfrm flipH="1">
            <a:off x="4122231" y="4941428"/>
            <a:ext cx="2474887" cy="7168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DC7F4DB-FFEC-47F5-B95F-3F708B6CFDB8}"/>
              </a:ext>
            </a:extLst>
          </p:cNvPr>
          <p:cNvCxnSpPr>
            <a:cxnSpLocks/>
          </p:cNvCxnSpPr>
          <p:nvPr/>
        </p:nvCxnSpPr>
        <p:spPr>
          <a:xfrm flipV="1">
            <a:off x="4144256" y="3820849"/>
            <a:ext cx="0" cy="52839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C5793CE5-63A5-48B1-8846-E5E3CB8D9ABC}"/>
              </a:ext>
            </a:extLst>
          </p:cNvPr>
          <p:cNvCxnSpPr>
            <a:cxnSpLocks/>
          </p:cNvCxnSpPr>
          <p:nvPr/>
        </p:nvCxnSpPr>
        <p:spPr>
          <a:xfrm>
            <a:off x="4134929" y="4895556"/>
            <a:ext cx="1" cy="53192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E28E6F91-BAF6-4321-9410-7DF92E928A7E}"/>
              </a:ext>
            </a:extLst>
          </p:cNvPr>
          <p:cNvCxnSpPr>
            <a:cxnSpLocks/>
          </p:cNvCxnSpPr>
          <p:nvPr/>
        </p:nvCxnSpPr>
        <p:spPr>
          <a:xfrm>
            <a:off x="4838506" y="4753048"/>
            <a:ext cx="0" cy="18838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E8A9869A-DE03-4136-957E-6B41E51CE3D2}"/>
              </a:ext>
            </a:extLst>
          </p:cNvPr>
          <p:cNvCxnSpPr>
            <a:cxnSpLocks/>
          </p:cNvCxnSpPr>
          <p:nvPr/>
        </p:nvCxnSpPr>
        <p:spPr>
          <a:xfrm>
            <a:off x="5477373" y="4887158"/>
            <a:ext cx="1" cy="61438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7164289A-9D72-4C91-A8DF-5B0FF6446D7D}"/>
              </a:ext>
            </a:extLst>
          </p:cNvPr>
          <p:cNvCxnSpPr>
            <a:cxnSpLocks/>
          </p:cNvCxnSpPr>
          <p:nvPr/>
        </p:nvCxnSpPr>
        <p:spPr>
          <a:xfrm flipV="1">
            <a:off x="3854650" y="6024182"/>
            <a:ext cx="2759428" cy="16086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0C32D959-486E-4FE6-8C51-324EBBAA388B}"/>
              </a:ext>
            </a:extLst>
          </p:cNvPr>
          <p:cNvCxnSpPr>
            <a:cxnSpLocks/>
          </p:cNvCxnSpPr>
          <p:nvPr/>
        </p:nvCxnSpPr>
        <p:spPr>
          <a:xfrm flipH="1">
            <a:off x="4116967" y="5979020"/>
            <a:ext cx="2474887" cy="7168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09D302BE-DA9B-4EC9-878A-4D7A033C8F05}"/>
              </a:ext>
            </a:extLst>
          </p:cNvPr>
          <p:cNvCxnSpPr>
            <a:cxnSpLocks/>
          </p:cNvCxnSpPr>
          <p:nvPr/>
        </p:nvCxnSpPr>
        <p:spPr>
          <a:xfrm>
            <a:off x="4129665" y="5933148"/>
            <a:ext cx="1" cy="53192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C5A98AC-A926-4173-B402-7DFE8A317790}"/>
              </a:ext>
            </a:extLst>
          </p:cNvPr>
          <p:cNvCxnSpPr>
            <a:cxnSpLocks/>
          </p:cNvCxnSpPr>
          <p:nvPr/>
        </p:nvCxnSpPr>
        <p:spPr>
          <a:xfrm>
            <a:off x="5472109" y="5924750"/>
            <a:ext cx="1" cy="61438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F1D58D7F-72F7-4000-A1DD-77A8B26D6494}"/>
              </a:ext>
            </a:extLst>
          </p:cNvPr>
          <p:cNvCxnSpPr>
            <a:cxnSpLocks/>
          </p:cNvCxnSpPr>
          <p:nvPr/>
        </p:nvCxnSpPr>
        <p:spPr>
          <a:xfrm>
            <a:off x="4812467" y="5924750"/>
            <a:ext cx="1" cy="61438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A8498575-8C8C-4BBF-B5F6-A8D6AE445EE6}"/>
              </a:ext>
            </a:extLst>
          </p:cNvPr>
          <p:cNvCxnSpPr>
            <a:cxnSpLocks/>
          </p:cNvCxnSpPr>
          <p:nvPr/>
        </p:nvCxnSpPr>
        <p:spPr>
          <a:xfrm>
            <a:off x="6892209" y="4252138"/>
            <a:ext cx="0" cy="763237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024098A5-4DA9-4B15-87DE-C30DF2F2E35E}"/>
              </a:ext>
            </a:extLst>
          </p:cNvPr>
          <p:cNvCxnSpPr>
            <a:cxnSpLocks/>
          </p:cNvCxnSpPr>
          <p:nvPr/>
        </p:nvCxnSpPr>
        <p:spPr>
          <a:xfrm flipH="1">
            <a:off x="4131630" y="3810193"/>
            <a:ext cx="2463398" cy="21312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6A514052-7F47-4A50-A755-B31CFEEB863D}"/>
              </a:ext>
            </a:extLst>
          </p:cNvPr>
          <p:cNvCxnSpPr>
            <a:cxnSpLocks/>
          </p:cNvCxnSpPr>
          <p:nvPr/>
        </p:nvCxnSpPr>
        <p:spPr>
          <a:xfrm>
            <a:off x="6897620" y="3634419"/>
            <a:ext cx="1190" cy="290526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46AB256C-2CBB-4A47-AC2D-A0EB60C0E03D}"/>
              </a:ext>
            </a:extLst>
          </p:cNvPr>
          <p:cNvCxnSpPr>
            <a:cxnSpLocks/>
          </p:cNvCxnSpPr>
          <p:nvPr/>
        </p:nvCxnSpPr>
        <p:spPr>
          <a:xfrm flipH="1">
            <a:off x="6736723" y="3634419"/>
            <a:ext cx="169651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12F5B5C6-3E9C-4D67-B158-FF830EC88B84}"/>
              </a:ext>
            </a:extLst>
          </p:cNvPr>
          <p:cNvCxnSpPr>
            <a:cxnSpLocks/>
          </p:cNvCxnSpPr>
          <p:nvPr/>
        </p:nvCxnSpPr>
        <p:spPr>
          <a:xfrm flipV="1">
            <a:off x="5588277" y="3810193"/>
            <a:ext cx="0" cy="52839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26DD838E-E5D0-40C9-B5C2-931A0AE7BA89}"/>
              </a:ext>
            </a:extLst>
          </p:cNvPr>
          <p:cNvCxnSpPr>
            <a:cxnSpLocks/>
          </p:cNvCxnSpPr>
          <p:nvPr/>
        </p:nvCxnSpPr>
        <p:spPr>
          <a:xfrm flipV="1">
            <a:off x="3871942" y="3772746"/>
            <a:ext cx="0" cy="2257790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3" name="그래픽 72" descr="무선 라우터">
            <a:extLst>
              <a:ext uri="{FF2B5EF4-FFF2-40B4-BE49-F238E27FC236}">
                <a16:creationId xmlns:a16="http://schemas.microsoft.com/office/drawing/2014/main" id="{386F362E-C7EF-4F0E-8955-0C3C8F910ED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140870" y="5549028"/>
            <a:ext cx="442860" cy="442860"/>
          </a:xfrm>
          <a:prstGeom prst="rect">
            <a:avLst/>
          </a:prstGeom>
        </p:spPr>
      </p:pic>
      <p:pic>
        <p:nvPicPr>
          <p:cNvPr id="74" name="그래픽 73" descr="무선 라우터">
            <a:extLst>
              <a:ext uri="{FF2B5EF4-FFF2-40B4-BE49-F238E27FC236}">
                <a16:creationId xmlns:a16="http://schemas.microsoft.com/office/drawing/2014/main" id="{6D00C6AF-5265-4464-9BB4-4FE52FA1856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128854" y="4519440"/>
            <a:ext cx="442860" cy="442860"/>
          </a:xfrm>
          <a:prstGeom prst="rect">
            <a:avLst/>
          </a:prstGeom>
        </p:spPr>
      </p:pic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F177D3BC-7274-4FD0-BAE3-757CF1A8B710}"/>
              </a:ext>
            </a:extLst>
          </p:cNvPr>
          <p:cNvCxnSpPr>
            <a:cxnSpLocks/>
          </p:cNvCxnSpPr>
          <p:nvPr/>
        </p:nvCxnSpPr>
        <p:spPr>
          <a:xfrm flipH="1">
            <a:off x="6004270" y="5029924"/>
            <a:ext cx="626962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C8138EB2-AB93-48DD-97F1-B1943A0AA6AF}"/>
              </a:ext>
            </a:extLst>
          </p:cNvPr>
          <p:cNvCxnSpPr>
            <a:cxnSpLocks/>
          </p:cNvCxnSpPr>
          <p:nvPr/>
        </p:nvCxnSpPr>
        <p:spPr>
          <a:xfrm flipH="1">
            <a:off x="6618336" y="4871056"/>
            <a:ext cx="276899" cy="16268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618F52B1-8A63-4F92-AF23-DC00F9D18DF8}"/>
              </a:ext>
            </a:extLst>
          </p:cNvPr>
          <p:cNvCxnSpPr>
            <a:cxnSpLocks/>
          </p:cNvCxnSpPr>
          <p:nvPr/>
        </p:nvCxnSpPr>
        <p:spPr>
          <a:xfrm flipV="1">
            <a:off x="6619342" y="3759847"/>
            <a:ext cx="0" cy="2284024"/>
          </a:xfrm>
          <a:prstGeom prst="line">
            <a:avLst/>
          </a:prstGeom>
          <a:ln w="508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A5A3BD74-A5C9-4097-8C96-332334C407B7}"/>
              </a:ext>
            </a:extLst>
          </p:cNvPr>
          <p:cNvCxnSpPr>
            <a:cxnSpLocks/>
          </p:cNvCxnSpPr>
          <p:nvPr/>
        </p:nvCxnSpPr>
        <p:spPr>
          <a:xfrm flipV="1">
            <a:off x="6010620" y="5018550"/>
            <a:ext cx="0" cy="83505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D7E81A97-D980-4090-95B5-C6F918AD231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841" y="3540567"/>
            <a:ext cx="999042" cy="582774"/>
          </a:xfrm>
          <a:prstGeom prst="rect">
            <a:avLst/>
          </a:prstGeom>
        </p:spPr>
      </p:pic>
      <p:sp>
        <p:nvSpPr>
          <p:cNvPr id="10" name="AutoShape 6" descr="SVG &gt; 변하기 쉬운 미국 사람 아프리카 사람 스마트 폰 - 무료 SVG ...">
            <a:extLst>
              <a:ext uri="{FF2B5EF4-FFF2-40B4-BE49-F238E27FC236}">
                <a16:creationId xmlns:a16="http://schemas.microsoft.com/office/drawing/2014/main" id="{004462E5-D8F3-495B-9D84-8C97F56E5A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76359" y="354056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7F3BACA6-F4AD-4F8C-9434-5FC8CCF8F0E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873" y="4900047"/>
            <a:ext cx="746011" cy="1204153"/>
          </a:xfrm>
          <a:prstGeom prst="rect">
            <a:avLst/>
          </a:prstGeom>
        </p:spPr>
      </p:pic>
      <p:pic>
        <p:nvPicPr>
          <p:cNvPr id="87" name="그래픽 86" descr="전기차">
            <a:extLst>
              <a:ext uri="{FF2B5EF4-FFF2-40B4-BE49-F238E27FC236}">
                <a16:creationId xmlns:a16="http://schemas.microsoft.com/office/drawing/2014/main" id="{0A2948AC-BAB7-49F3-88B6-53C9D60D274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440024" y="4793473"/>
            <a:ext cx="1702842" cy="1702842"/>
          </a:xfrm>
          <a:prstGeom prst="rect">
            <a:avLst/>
          </a:prstGeom>
        </p:spPr>
      </p:pic>
      <p:sp>
        <p:nvSpPr>
          <p:cNvPr id="88" name="직사각형 87">
            <a:extLst>
              <a:ext uri="{FF2B5EF4-FFF2-40B4-BE49-F238E27FC236}">
                <a16:creationId xmlns:a16="http://schemas.microsoft.com/office/drawing/2014/main" id="{438C7460-CBB3-4EA8-8040-2D3B0174D353}"/>
              </a:ext>
            </a:extLst>
          </p:cNvPr>
          <p:cNvSpPr/>
          <p:nvPr/>
        </p:nvSpPr>
        <p:spPr>
          <a:xfrm>
            <a:off x="7827906" y="3419890"/>
            <a:ext cx="1235521" cy="832248"/>
          </a:xfrm>
          <a:prstGeom prst="rect">
            <a:avLst/>
          </a:prstGeom>
          <a:solidFill>
            <a:schemeClr val="accent2">
              <a:lumMod val="40000"/>
              <a:lumOff val="60000"/>
              <a:alpha val="20000"/>
            </a:schemeClr>
          </a:solidFill>
          <a:ln>
            <a:solidFill>
              <a:schemeClr val="accent2">
                <a:lumMod val="40000"/>
                <a:lumOff val="60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내용 개체 틀 2">
            <a:extLst>
              <a:ext uri="{FF2B5EF4-FFF2-40B4-BE49-F238E27FC236}">
                <a16:creationId xmlns:a16="http://schemas.microsoft.com/office/drawing/2014/main" id="{CD53B1AA-DA27-458D-9E85-9E151A656105}"/>
              </a:ext>
            </a:extLst>
          </p:cNvPr>
          <p:cNvSpPr txBox="1">
            <a:spLocks/>
          </p:cNvSpPr>
          <p:nvPr/>
        </p:nvSpPr>
        <p:spPr>
          <a:xfrm>
            <a:off x="8708" y="2358274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dirty="0"/>
              <a:t>목적</a:t>
            </a:r>
            <a:endParaRPr lang="en-US" altLang="ko-KR" dirty="0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AD7E4857-C867-49EA-AAD7-95B6047C2B8D}"/>
              </a:ext>
            </a:extLst>
          </p:cNvPr>
          <p:cNvSpPr/>
          <p:nvPr/>
        </p:nvSpPr>
        <p:spPr>
          <a:xfrm>
            <a:off x="506965" y="2879966"/>
            <a:ext cx="310883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대기 전력 차단을 위해 불필요하게 가동중인 가전제품 객체 탐지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본 </a:t>
            </a:r>
            <a:r>
              <a:rPr lang="en-US" altLang="ko-KR" dirty="0"/>
              <a:t>project</a:t>
            </a:r>
            <a:r>
              <a:rPr lang="ko-KR" altLang="en-US" dirty="0"/>
              <a:t>는 </a:t>
            </a:r>
            <a:r>
              <a:rPr lang="en-US" altLang="ko-KR" dirty="0"/>
              <a:t>cs231 </a:t>
            </a:r>
            <a:r>
              <a:rPr lang="ko-KR" altLang="en-US" dirty="0"/>
              <a:t>강의를 참고하여 </a:t>
            </a:r>
            <a:r>
              <a:rPr lang="en-US" altLang="ko-KR" dirty="0"/>
              <a:t>control</a:t>
            </a:r>
            <a:r>
              <a:rPr lang="ko-KR" altLang="en-US" dirty="0"/>
              <a:t>이 아닌 </a:t>
            </a:r>
            <a:r>
              <a:rPr lang="en-US" altLang="ko-KR" dirty="0"/>
              <a:t>IP camera</a:t>
            </a:r>
            <a:r>
              <a:rPr lang="ko-KR" altLang="en-US" dirty="0"/>
              <a:t>를 활용한 가전제품 자동 분류를 위함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03583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6F267D10-6735-4F8A-9D0E-09F320DDE9DF}"/>
              </a:ext>
            </a:extLst>
          </p:cNvPr>
          <p:cNvSpPr txBox="1">
            <a:spLocks/>
          </p:cNvSpPr>
          <p:nvPr/>
        </p:nvSpPr>
        <p:spPr>
          <a:xfrm>
            <a:off x="-8707" y="874405"/>
            <a:ext cx="9143999" cy="5102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DC7B83AF-7A4A-4C2F-914A-6E5894DB9DA6}"/>
              </a:ext>
            </a:extLst>
          </p:cNvPr>
          <p:cNvSpPr txBox="1">
            <a:spLocks/>
          </p:cNvSpPr>
          <p:nvPr/>
        </p:nvSpPr>
        <p:spPr>
          <a:xfrm>
            <a:off x="536232" y="90280"/>
            <a:ext cx="8150568" cy="7044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/>
              <a:t>Detect energy-saving appliances at home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5D226D8-7135-4989-A854-513F36F3A69D}"/>
              </a:ext>
            </a:extLst>
          </p:cNvPr>
          <p:cNvSpPr/>
          <p:nvPr/>
        </p:nvSpPr>
        <p:spPr>
          <a:xfrm>
            <a:off x="378168" y="1453334"/>
            <a:ext cx="2542249" cy="381260"/>
          </a:xfrm>
          <a:prstGeom prst="rect">
            <a:avLst/>
          </a:prstGeom>
          <a:solidFill>
            <a:schemeClr val="bg1">
              <a:alpha val="20000"/>
            </a:schemeClr>
          </a:solidFill>
          <a:ln w="38100">
            <a:solidFill>
              <a:schemeClr val="tx2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생활기기 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(9)</a:t>
            </a:r>
            <a:endParaRPr lang="ko-KR" altLang="en-US" dirty="0"/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CE0855E-221E-4127-AC20-C00CB6E805A1}"/>
              </a:ext>
            </a:extLst>
          </p:cNvPr>
          <p:cNvSpPr txBox="1">
            <a:spLocks/>
          </p:cNvSpPr>
          <p:nvPr/>
        </p:nvSpPr>
        <p:spPr>
          <a:xfrm>
            <a:off x="8708" y="881535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/>
              <a:t>Object class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88996C9-F2FD-4F22-8FD9-469F90DC2908}"/>
              </a:ext>
            </a:extLst>
          </p:cNvPr>
          <p:cNvSpPr/>
          <p:nvPr/>
        </p:nvSpPr>
        <p:spPr>
          <a:xfrm>
            <a:off x="5905542" y="3145922"/>
            <a:ext cx="19964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형광등</a:t>
            </a:r>
            <a:r>
              <a:rPr lang="en-US" altLang="ko-KR" dirty="0"/>
              <a:t> (on/off)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FF14C69-186F-4325-93D3-0A996A18B823}"/>
              </a:ext>
            </a:extLst>
          </p:cNvPr>
          <p:cNvSpPr/>
          <p:nvPr/>
        </p:nvSpPr>
        <p:spPr>
          <a:xfrm>
            <a:off x="378167" y="1901292"/>
            <a:ext cx="254224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TV (on/off)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Monitor</a:t>
            </a:r>
            <a:r>
              <a:rPr lang="ko-KR" altLang="en-US" dirty="0"/>
              <a:t> </a:t>
            </a:r>
            <a:r>
              <a:rPr lang="en-US" altLang="ko-KR" dirty="0"/>
              <a:t>(on/off)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드럼 세탁기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일반 세탁기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제습기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공기청정기</a:t>
            </a:r>
            <a:endParaRPr lang="en-US" altLang="ko-KR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14FE66F-231F-4C40-9B18-E7857D9F925D}"/>
              </a:ext>
            </a:extLst>
          </p:cNvPr>
          <p:cNvSpPr/>
          <p:nvPr/>
        </p:nvSpPr>
        <p:spPr>
          <a:xfrm>
            <a:off x="3133522" y="1901292"/>
            <a:ext cx="180240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일반냉장고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김치냉장고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전기밥솥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전자레인지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전기 포트</a:t>
            </a:r>
            <a:endParaRPr lang="en-US" altLang="ko-KR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70C1D67-7CF7-4615-8F5C-1C87F4E1EE7B}"/>
              </a:ext>
            </a:extLst>
          </p:cNvPr>
          <p:cNvSpPr/>
          <p:nvPr/>
        </p:nvSpPr>
        <p:spPr>
          <a:xfrm>
            <a:off x="5905542" y="1973593"/>
            <a:ext cx="209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선풍기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에어컨</a:t>
            </a:r>
            <a:endParaRPr lang="en-US" altLang="ko-KR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26C6520-4296-45C3-A7C9-77283B0A11D8}"/>
              </a:ext>
            </a:extLst>
          </p:cNvPr>
          <p:cNvSpPr/>
          <p:nvPr/>
        </p:nvSpPr>
        <p:spPr>
          <a:xfrm>
            <a:off x="3133522" y="1461440"/>
            <a:ext cx="2542249" cy="381260"/>
          </a:xfrm>
          <a:prstGeom prst="rect">
            <a:avLst/>
          </a:prstGeom>
          <a:solidFill>
            <a:schemeClr val="bg1">
              <a:alpha val="20000"/>
            </a:schemeClr>
          </a:solidFill>
          <a:ln w="38100">
            <a:solidFill>
              <a:schemeClr val="tx2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주방기기 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(5)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28D7180-6414-433B-ABD9-49D0BEFA2E5B}"/>
              </a:ext>
            </a:extLst>
          </p:cNvPr>
          <p:cNvSpPr/>
          <p:nvPr/>
        </p:nvSpPr>
        <p:spPr>
          <a:xfrm>
            <a:off x="5905564" y="1481446"/>
            <a:ext cx="2542249" cy="381260"/>
          </a:xfrm>
          <a:prstGeom prst="rect">
            <a:avLst/>
          </a:prstGeom>
          <a:solidFill>
            <a:schemeClr val="bg1">
              <a:alpha val="20000"/>
            </a:schemeClr>
          </a:solidFill>
          <a:ln w="38100">
            <a:solidFill>
              <a:schemeClr val="tx2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냉방기기 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(2)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91202B1-3424-44CA-8DAD-219B7FADA5FE}"/>
              </a:ext>
            </a:extLst>
          </p:cNvPr>
          <p:cNvSpPr/>
          <p:nvPr/>
        </p:nvSpPr>
        <p:spPr>
          <a:xfrm>
            <a:off x="5888875" y="2660925"/>
            <a:ext cx="2542249" cy="381260"/>
          </a:xfrm>
          <a:prstGeom prst="rect">
            <a:avLst/>
          </a:prstGeom>
          <a:solidFill>
            <a:schemeClr val="bg1">
              <a:alpha val="20000"/>
            </a:schemeClr>
          </a:solidFill>
          <a:ln w="38100">
            <a:solidFill>
              <a:schemeClr val="tx2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조명 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(2)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0D09E5-B7F5-48BC-9694-DC80D52734DC}"/>
              </a:ext>
            </a:extLst>
          </p:cNvPr>
          <p:cNvSpPr txBox="1"/>
          <p:nvPr/>
        </p:nvSpPr>
        <p:spPr>
          <a:xfrm>
            <a:off x="3558318" y="4672129"/>
            <a:ext cx="54383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 각 </a:t>
            </a:r>
            <a:r>
              <a:rPr lang="en-US" altLang="ko-KR" dirty="0"/>
              <a:t>class </a:t>
            </a:r>
            <a:r>
              <a:rPr lang="ko-KR" altLang="en-US" dirty="0"/>
              <a:t>별로 약 </a:t>
            </a:r>
            <a:r>
              <a:rPr lang="en-US" altLang="ko-KR" dirty="0"/>
              <a:t>30 ~ 50</a:t>
            </a:r>
            <a:r>
              <a:rPr lang="ko-KR" altLang="en-US" dirty="0"/>
              <a:t>장씩 수집 후</a:t>
            </a:r>
            <a:r>
              <a:rPr lang="en-US" altLang="ko-KR" dirty="0"/>
              <a:t>, </a:t>
            </a:r>
          </a:p>
          <a:p>
            <a:pPr algn="ctr"/>
            <a:r>
              <a:rPr lang="en-US" altLang="ko-KR" dirty="0"/>
              <a:t>Image augmentation (image </a:t>
            </a:r>
            <a:r>
              <a:rPr lang="ko-KR" altLang="en-US" dirty="0"/>
              <a:t>및 </a:t>
            </a:r>
            <a:r>
              <a:rPr lang="en-US" altLang="ko-KR" dirty="0"/>
              <a:t>bounding box)</a:t>
            </a:r>
            <a:r>
              <a:rPr lang="ko-KR" altLang="en-US" dirty="0"/>
              <a:t>진행하여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총 약 </a:t>
            </a:r>
            <a:r>
              <a:rPr lang="en-US" altLang="ko-KR" dirty="0"/>
              <a:t>3500</a:t>
            </a:r>
            <a:r>
              <a:rPr lang="ko-KR" altLang="en-US" dirty="0"/>
              <a:t>개의 </a:t>
            </a:r>
            <a:r>
              <a:rPr lang="en-US" altLang="ko-KR" dirty="0"/>
              <a:t>Data Set</a:t>
            </a:r>
            <a:r>
              <a:rPr lang="ko-KR" altLang="en-US" dirty="0"/>
              <a:t>을 모델 학습에 적용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D7E57C7F-57F4-4D3A-B194-231314ECE713}"/>
              </a:ext>
            </a:extLst>
          </p:cNvPr>
          <p:cNvCxnSpPr>
            <a:cxnSpLocks/>
          </p:cNvCxnSpPr>
          <p:nvPr/>
        </p:nvCxnSpPr>
        <p:spPr>
          <a:xfrm flipH="1">
            <a:off x="100830" y="6532439"/>
            <a:ext cx="8924924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11C454F-1ADA-438F-8DE3-F4864AC778E9}"/>
              </a:ext>
            </a:extLst>
          </p:cNvPr>
          <p:cNvSpPr/>
          <p:nvPr/>
        </p:nvSpPr>
        <p:spPr>
          <a:xfrm>
            <a:off x="100830" y="6550223"/>
            <a:ext cx="5227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/>
              <a:t>(on/off) : </a:t>
            </a:r>
            <a:r>
              <a:rPr lang="ko-KR" altLang="en-US" sz="1400" b="1" dirty="0"/>
              <a:t>가전제품이 작동 및 비 작동 에 따른 </a:t>
            </a:r>
            <a:r>
              <a:rPr lang="en-US" altLang="ko-KR" sz="1400" b="1" dirty="0"/>
              <a:t>class 2</a:t>
            </a:r>
            <a:r>
              <a:rPr lang="ko-KR" altLang="en-US" sz="1400" b="1" dirty="0"/>
              <a:t>개로 구분</a:t>
            </a:r>
            <a:endParaRPr lang="ko-KR" altLang="en-US" sz="1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780A778-7860-469F-8E4F-6D039A81DE75}"/>
                  </a:ext>
                </a:extLst>
              </p:cNvPr>
              <p:cNvSpPr txBox="1"/>
              <p:nvPr/>
            </p:nvSpPr>
            <p:spPr>
              <a:xfrm>
                <a:off x="1883174" y="6102197"/>
                <a:ext cx="215155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b="1" i="1" dirty="0">
                    <a:solidFill>
                      <a:srgbClr val="FF0000"/>
                    </a:solidFill>
                  </a:rPr>
                  <a:t>원본</a:t>
                </a:r>
                <a:r>
                  <a:rPr lang="en-US" altLang="ko-KR" sz="1200" b="1" i="1" dirty="0">
                    <a:solidFill>
                      <a:srgbClr val="FF0000"/>
                    </a:solidFill>
                  </a:rPr>
                  <a:t>, 45</a:t>
                </a:r>
                <a14:m>
                  <m:oMath xmlns:m="http://schemas.openxmlformats.org/officeDocument/2006/math">
                    <m:r>
                      <a:rPr lang="en-US" altLang="ko-KR" sz="12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altLang="ko-KR" sz="1200" b="1" i="1" dirty="0">
                    <a:solidFill>
                      <a:srgbClr val="FF0000"/>
                    </a:solidFill>
                  </a:rPr>
                  <a:t>, 90</a:t>
                </a:r>
                <a14:m>
                  <m:oMath xmlns:m="http://schemas.openxmlformats.org/officeDocument/2006/math">
                    <m:r>
                      <a:rPr lang="en-US" altLang="ko-KR" sz="12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altLang="ko-KR" sz="1200" b="1" i="1" dirty="0">
                    <a:solidFill>
                      <a:srgbClr val="FF0000"/>
                    </a:solidFill>
                  </a:rPr>
                  <a:t>, 135</a:t>
                </a:r>
                <a14:m>
                  <m:oMath xmlns:m="http://schemas.openxmlformats.org/officeDocument/2006/math">
                    <m:r>
                      <a:rPr lang="en-US" altLang="ko-KR" sz="12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altLang="ko-KR" sz="1200" b="1" i="1" dirty="0">
                    <a:solidFill>
                      <a:srgbClr val="FF0000"/>
                    </a:solidFill>
                  </a:rPr>
                  <a:t>, 180</a:t>
                </a:r>
                <a14:m>
                  <m:oMath xmlns:m="http://schemas.openxmlformats.org/officeDocument/2006/math">
                    <m:r>
                      <a:rPr lang="en-US" altLang="ko-KR" sz="12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  <m:r>
                      <a:rPr lang="en-US" altLang="ko-KR" sz="12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200" b="1" i="1" dirty="0">
                    <a:solidFill>
                      <a:srgbClr val="FF0000"/>
                    </a:solidFill>
                  </a:rPr>
                  <a:t>회전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780A778-7860-469F-8E4F-6D039A81DE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3174" y="6102197"/>
                <a:ext cx="2151551" cy="276999"/>
              </a:xfrm>
              <a:prstGeom prst="rect">
                <a:avLst/>
              </a:prstGeom>
              <a:blipFill>
                <a:blip r:embed="rId3"/>
                <a:stretch>
                  <a:fillRect l="-283" t="-2222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그림 20">
            <a:extLst>
              <a:ext uri="{FF2B5EF4-FFF2-40B4-BE49-F238E27FC236}">
                <a16:creationId xmlns:a16="http://schemas.microsoft.com/office/drawing/2014/main" id="{F1507081-8606-4DA1-A540-5A36F7A09E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167" y="4122406"/>
            <a:ext cx="3227049" cy="19818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1CE86B-F828-48F6-9AD6-1579F21D5A0B}"/>
              </a:ext>
            </a:extLst>
          </p:cNvPr>
          <p:cNvSpPr txBox="1"/>
          <p:nvPr/>
        </p:nvSpPr>
        <p:spPr>
          <a:xfrm>
            <a:off x="2920416" y="4928645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x5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426536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FDD6A0FC-4710-41F7-B69A-1CDFEDD077C2}"/>
              </a:ext>
            </a:extLst>
          </p:cNvPr>
          <p:cNvSpPr/>
          <p:nvPr/>
        </p:nvSpPr>
        <p:spPr>
          <a:xfrm>
            <a:off x="255355" y="3291922"/>
            <a:ext cx="8505490" cy="2795395"/>
          </a:xfrm>
          <a:prstGeom prst="rect">
            <a:avLst/>
          </a:prstGeom>
          <a:solidFill>
            <a:schemeClr val="accent2">
              <a:lumMod val="40000"/>
              <a:lumOff val="60000"/>
              <a:alpha val="20000"/>
            </a:schemeClr>
          </a:solidFill>
          <a:ln>
            <a:solidFill>
              <a:schemeClr val="accent2">
                <a:lumMod val="40000"/>
                <a:lumOff val="60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6F267D10-6735-4F8A-9D0E-09F320DDE9DF}"/>
              </a:ext>
            </a:extLst>
          </p:cNvPr>
          <p:cNvSpPr txBox="1">
            <a:spLocks/>
          </p:cNvSpPr>
          <p:nvPr/>
        </p:nvSpPr>
        <p:spPr>
          <a:xfrm>
            <a:off x="-8707" y="874405"/>
            <a:ext cx="9143999" cy="5102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DC7B83AF-7A4A-4C2F-914A-6E5894DB9DA6}"/>
              </a:ext>
            </a:extLst>
          </p:cNvPr>
          <p:cNvSpPr txBox="1">
            <a:spLocks/>
          </p:cNvSpPr>
          <p:nvPr/>
        </p:nvSpPr>
        <p:spPr>
          <a:xfrm>
            <a:off x="536232" y="90280"/>
            <a:ext cx="8150568" cy="7044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/>
              <a:t>Detect energy-saving appliances at home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CE0855E-221E-4127-AC20-C00CB6E805A1}"/>
              </a:ext>
            </a:extLst>
          </p:cNvPr>
          <p:cNvSpPr txBox="1">
            <a:spLocks/>
          </p:cNvSpPr>
          <p:nvPr/>
        </p:nvSpPr>
        <p:spPr>
          <a:xfrm>
            <a:off x="8708" y="881535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dirty="0"/>
              <a:t>데이터 셋 수집 방법</a:t>
            </a:r>
            <a:endParaRPr lang="en-US" altLang="ko-KR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5B19BED-8FE7-4333-8F0A-2ED42FBC7FD7}"/>
              </a:ext>
            </a:extLst>
          </p:cNvPr>
          <p:cNvSpPr/>
          <p:nvPr/>
        </p:nvSpPr>
        <p:spPr>
          <a:xfrm>
            <a:off x="406015" y="1398921"/>
            <a:ext cx="39297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My home appliance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Others home appliance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Google/Naver Image </a:t>
            </a:r>
            <a:r>
              <a:rPr lang="en-US" altLang="ko-KR" sz="1200" dirty="0"/>
              <a:t>( </a:t>
            </a:r>
            <a:r>
              <a:rPr lang="ko-KR" altLang="en-US" sz="1200" dirty="0"/>
              <a:t>부득이한 경우</a:t>
            </a:r>
            <a:r>
              <a:rPr lang="en-US" altLang="ko-KR" sz="1200" dirty="0"/>
              <a:t>)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etc …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4742A2B8-1B87-429A-8E8D-180C81D0A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75" y="3494314"/>
            <a:ext cx="1815794" cy="24210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6246E2BB-3B3A-47FF-9157-B4185278A3BE}"/>
              </a:ext>
            </a:extLst>
          </p:cNvPr>
          <p:cNvSpPr/>
          <p:nvPr/>
        </p:nvSpPr>
        <p:spPr>
          <a:xfrm>
            <a:off x="997680" y="3787676"/>
            <a:ext cx="899700" cy="2004922"/>
          </a:xfrm>
          <a:prstGeom prst="rect">
            <a:avLst/>
          </a:prstGeom>
          <a:solidFill>
            <a:srgbClr val="C00000">
              <a:alpha val="0"/>
            </a:srgbClr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냉장고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CCB388AB-8FA2-4541-9BAA-0EAE24A34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2768" y="3501072"/>
            <a:ext cx="1666352" cy="11268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8AD1B3B-4599-4B2D-8A8E-7545D8575D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2767" y="4744794"/>
            <a:ext cx="1666353" cy="11705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B52D211C-3B0C-4C9B-8616-3D0AD8683A0A}"/>
              </a:ext>
            </a:extLst>
          </p:cNvPr>
          <p:cNvSpPr/>
          <p:nvPr/>
        </p:nvSpPr>
        <p:spPr>
          <a:xfrm>
            <a:off x="2905280" y="3690148"/>
            <a:ext cx="1301326" cy="882606"/>
          </a:xfrm>
          <a:prstGeom prst="rect">
            <a:avLst/>
          </a:prstGeom>
          <a:solidFill>
            <a:srgbClr val="C00000">
              <a:alpha val="0"/>
            </a:srgbClr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형광등</a:t>
            </a:r>
            <a:r>
              <a:rPr lang="en-US" altLang="ko-KR" b="1" dirty="0">
                <a:solidFill>
                  <a:schemeClr val="tx1"/>
                </a:solidFill>
              </a:rPr>
              <a:t> on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C94F881-8972-427B-BEB5-A2B6B8705C21}"/>
              </a:ext>
            </a:extLst>
          </p:cNvPr>
          <p:cNvSpPr/>
          <p:nvPr/>
        </p:nvSpPr>
        <p:spPr>
          <a:xfrm>
            <a:off x="2890568" y="4931646"/>
            <a:ext cx="1301326" cy="882606"/>
          </a:xfrm>
          <a:prstGeom prst="rect">
            <a:avLst/>
          </a:prstGeom>
          <a:solidFill>
            <a:srgbClr val="C00000">
              <a:alpha val="0"/>
            </a:srgbClr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형광등</a:t>
            </a:r>
            <a:r>
              <a:rPr lang="en-US" altLang="ko-KR" b="1" dirty="0">
                <a:solidFill>
                  <a:schemeClr val="tx1"/>
                </a:solidFill>
              </a:rPr>
              <a:t> off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6735083-C182-474E-89D2-0460743FEB28}"/>
              </a:ext>
            </a:extLst>
          </p:cNvPr>
          <p:cNvSpPr/>
          <p:nvPr/>
        </p:nvSpPr>
        <p:spPr>
          <a:xfrm>
            <a:off x="3109768" y="6050823"/>
            <a:ext cx="2796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My home appliance images</a:t>
            </a:r>
            <a:endParaRPr lang="ko-KR" altLang="en-US" b="1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73EE8CF6-48A4-4DA1-960C-5DD3120524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2920" y="3494559"/>
            <a:ext cx="1496628" cy="13623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9FF34BD4-5FF3-439B-B34A-8B6671E95E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2920" y="4593537"/>
            <a:ext cx="1496628" cy="13400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F7E277BE-289A-4A5C-8A48-9211D9593E38}"/>
              </a:ext>
            </a:extLst>
          </p:cNvPr>
          <p:cNvSpPr/>
          <p:nvPr/>
        </p:nvSpPr>
        <p:spPr>
          <a:xfrm>
            <a:off x="4764560" y="3546196"/>
            <a:ext cx="1301326" cy="882606"/>
          </a:xfrm>
          <a:prstGeom prst="rect">
            <a:avLst/>
          </a:prstGeom>
          <a:solidFill>
            <a:srgbClr val="C00000">
              <a:alpha val="0"/>
            </a:srgbClr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모니터</a:t>
            </a:r>
            <a:r>
              <a:rPr lang="en-US" altLang="ko-KR" b="1" dirty="0">
                <a:solidFill>
                  <a:schemeClr val="tx1"/>
                </a:solidFill>
              </a:rPr>
              <a:t> on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C6331F0-EF46-4D85-8D41-BB53E49D0C7B}"/>
              </a:ext>
            </a:extLst>
          </p:cNvPr>
          <p:cNvSpPr/>
          <p:nvPr/>
        </p:nvSpPr>
        <p:spPr>
          <a:xfrm>
            <a:off x="4795568" y="4772454"/>
            <a:ext cx="1301326" cy="882606"/>
          </a:xfrm>
          <a:prstGeom prst="rect">
            <a:avLst/>
          </a:prstGeom>
          <a:solidFill>
            <a:srgbClr val="C00000">
              <a:alpha val="0"/>
            </a:srgbClr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모니터 </a:t>
            </a:r>
            <a:r>
              <a:rPr lang="en-US" altLang="ko-KR" b="1" dirty="0">
                <a:solidFill>
                  <a:schemeClr val="bg1"/>
                </a:solidFill>
              </a:rPr>
              <a:t>off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0565B9FC-75FA-4549-9507-C4F582EBA3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83834" y="4593537"/>
            <a:ext cx="1911901" cy="13870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1CB7D133-CEF2-4378-BBA8-FCB8E08F420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83835" y="3485152"/>
            <a:ext cx="1911901" cy="12925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1061582A-DE26-46E8-829A-8399C7EC575C}"/>
              </a:ext>
            </a:extLst>
          </p:cNvPr>
          <p:cNvSpPr/>
          <p:nvPr/>
        </p:nvSpPr>
        <p:spPr>
          <a:xfrm>
            <a:off x="6672021" y="3719004"/>
            <a:ext cx="1301326" cy="882606"/>
          </a:xfrm>
          <a:prstGeom prst="rect">
            <a:avLst/>
          </a:prstGeom>
          <a:solidFill>
            <a:srgbClr val="C00000">
              <a:alpha val="0"/>
            </a:srgbClr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LED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en-US" altLang="ko-KR" b="1" dirty="0">
                <a:solidFill>
                  <a:schemeClr val="bg1"/>
                </a:solidFill>
              </a:rPr>
              <a:t>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CBD17D9-EB31-4D33-8956-FBE3B6F7D84D}"/>
              </a:ext>
            </a:extLst>
          </p:cNvPr>
          <p:cNvSpPr/>
          <p:nvPr/>
        </p:nvSpPr>
        <p:spPr>
          <a:xfrm>
            <a:off x="6598303" y="4910986"/>
            <a:ext cx="1301326" cy="882606"/>
          </a:xfrm>
          <a:prstGeom prst="rect">
            <a:avLst/>
          </a:prstGeom>
          <a:solidFill>
            <a:srgbClr val="C00000">
              <a:alpha val="0"/>
            </a:srgbClr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LED off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36B4E645-E7DC-447C-A432-CE6BDD401FED}"/>
              </a:ext>
            </a:extLst>
          </p:cNvPr>
          <p:cNvCxnSpPr>
            <a:cxnSpLocks/>
          </p:cNvCxnSpPr>
          <p:nvPr/>
        </p:nvCxnSpPr>
        <p:spPr>
          <a:xfrm flipH="1">
            <a:off x="100830" y="6532439"/>
            <a:ext cx="8924924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614152A-A873-4191-9207-449D5AA5D2D1}"/>
              </a:ext>
            </a:extLst>
          </p:cNvPr>
          <p:cNvSpPr/>
          <p:nvPr/>
        </p:nvSpPr>
        <p:spPr>
          <a:xfrm>
            <a:off x="5643159" y="853150"/>
            <a:ext cx="3117668" cy="1890123"/>
          </a:xfrm>
          <a:prstGeom prst="rect">
            <a:avLst/>
          </a:prstGeom>
          <a:solidFill>
            <a:schemeClr val="accent2">
              <a:lumMod val="40000"/>
              <a:lumOff val="60000"/>
              <a:alpha val="20000"/>
            </a:schemeClr>
          </a:solidFill>
          <a:ln>
            <a:solidFill>
              <a:schemeClr val="accent2">
                <a:lumMod val="40000"/>
                <a:lumOff val="60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5163D4E3-A657-4518-8261-262278DD2B0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28524" y="961217"/>
            <a:ext cx="2928357" cy="16488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96AD21A1-B1B1-4D2B-A995-662C9F5CD5CA}"/>
              </a:ext>
            </a:extLst>
          </p:cNvPr>
          <p:cNvSpPr/>
          <p:nvPr/>
        </p:nvSpPr>
        <p:spPr>
          <a:xfrm>
            <a:off x="7850779" y="1145291"/>
            <a:ext cx="574765" cy="708661"/>
          </a:xfrm>
          <a:prstGeom prst="rect">
            <a:avLst/>
          </a:prstGeom>
          <a:solidFill>
            <a:srgbClr val="C00000">
              <a:alpha val="20000"/>
            </a:srgbClr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냉장고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A2E7BC4-2F00-4C56-BAD8-F00EEE6FE33C}"/>
              </a:ext>
            </a:extLst>
          </p:cNvPr>
          <p:cNvSpPr/>
          <p:nvPr/>
        </p:nvSpPr>
        <p:spPr>
          <a:xfrm>
            <a:off x="6525020" y="2575074"/>
            <a:ext cx="14800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Naver Images</a:t>
            </a:r>
          </a:p>
        </p:txBody>
      </p:sp>
    </p:spTree>
    <p:extLst>
      <p:ext uri="{BB962C8B-B14F-4D97-AF65-F5344CB8AC3E}">
        <p14:creationId xmlns:p14="http://schemas.microsoft.com/office/powerpoint/2010/main" val="3922034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6F267D10-6735-4F8A-9D0E-09F320DDE9DF}"/>
              </a:ext>
            </a:extLst>
          </p:cNvPr>
          <p:cNvSpPr txBox="1">
            <a:spLocks/>
          </p:cNvSpPr>
          <p:nvPr/>
        </p:nvSpPr>
        <p:spPr>
          <a:xfrm>
            <a:off x="-8707" y="874405"/>
            <a:ext cx="9143999" cy="5102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altLang="ko-KR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CAAB5D4-0F21-4C99-8270-7106D874C492}"/>
              </a:ext>
            </a:extLst>
          </p:cNvPr>
          <p:cNvCxnSpPr>
            <a:cxnSpLocks/>
          </p:cNvCxnSpPr>
          <p:nvPr/>
        </p:nvCxnSpPr>
        <p:spPr>
          <a:xfrm flipH="1">
            <a:off x="100830" y="6532439"/>
            <a:ext cx="8924924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제목 5">
            <a:extLst>
              <a:ext uri="{FF2B5EF4-FFF2-40B4-BE49-F238E27FC236}">
                <a16:creationId xmlns:a16="http://schemas.microsoft.com/office/drawing/2014/main" id="{DC7B83AF-7A4A-4C2F-914A-6E5894DB9DA6}"/>
              </a:ext>
            </a:extLst>
          </p:cNvPr>
          <p:cNvSpPr txBox="1">
            <a:spLocks/>
          </p:cNvSpPr>
          <p:nvPr/>
        </p:nvSpPr>
        <p:spPr>
          <a:xfrm>
            <a:off x="536232" y="90280"/>
            <a:ext cx="8150568" cy="7044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/>
              <a:t>Detect energy-saving appliances at home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CE0855E-221E-4127-AC20-C00CB6E805A1}"/>
              </a:ext>
            </a:extLst>
          </p:cNvPr>
          <p:cNvSpPr txBox="1">
            <a:spLocks/>
          </p:cNvSpPr>
          <p:nvPr/>
        </p:nvSpPr>
        <p:spPr>
          <a:xfrm>
            <a:off x="8708" y="881535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dirty="0"/>
              <a:t>데이터 셋</a:t>
            </a:r>
            <a:endParaRPr lang="en-US" altLang="ko-KR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4CEFA4CB-8A5E-41F4-960A-9F839F2742AB}"/>
              </a:ext>
            </a:extLst>
          </p:cNvPr>
          <p:cNvSpPr/>
          <p:nvPr/>
        </p:nvSpPr>
        <p:spPr>
          <a:xfrm>
            <a:off x="100830" y="6550223"/>
            <a:ext cx="43042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/>
              <a:t>data labeling :  </a:t>
            </a:r>
            <a:r>
              <a:rPr lang="en-US" altLang="ko-KR" sz="1400" dirty="0">
                <a:hlinkClick r:id="rId3"/>
              </a:rPr>
              <a:t>https://github.com/tzutalin/labelImg</a:t>
            </a:r>
            <a:endParaRPr lang="ko-KR" altLang="en-US" sz="1400" dirty="0"/>
          </a:p>
        </p:txBody>
      </p:sp>
      <p:sp>
        <p:nvSpPr>
          <p:cNvPr id="36" name="내용 개체 틀 2">
            <a:extLst>
              <a:ext uri="{FF2B5EF4-FFF2-40B4-BE49-F238E27FC236}">
                <a16:creationId xmlns:a16="http://schemas.microsoft.com/office/drawing/2014/main" id="{A936B5E4-3064-4B28-9ACA-C6964B32B708}"/>
              </a:ext>
            </a:extLst>
          </p:cNvPr>
          <p:cNvSpPr txBox="1">
            <a:spLocks/>
          </p:cNvSpPr>
          <p:nvPr/>
        </p:nvSpPr>
        <p:spPr>
          <a:xfrm>
            <a:off x="-8708" y="2612183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/>
              <a:t>Data Gathering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555B58-E246-45C1-A7C9-A33E90FF7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225" y="1172512"/>
            <a:ext cx="3113581" cy="16851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5D54E7-400E-4583-A3DD-0300C0DB46C8}"/>
              </a:ext>
            </a:extLst>
          </p:cNvPr>
          <p:cNvSpPr txBox="1"/>
          <p:nvPr/>
        </p:nvSpPr>
        <p:spPr>
          <a:xfrm>
            <a:off x="299629" y="3125828"/>
            <a:ext cx="86206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dirty="0"/>
              <a:t>Faster RCNN</a:t>
            </a:r>
            <a:r>
              <a:rPr lang="ko-KR" altLang="en-US" dirty="0"/>
              <a:t>의 기본적으로 </a:t>
            </a:r>
            <a:r>
              <a:rPr lang="en-US" altLang="ko-KR" dirty="0">
                <a:solidFill>
                  <a:srgbClr val="FF0000"/>
                </a:solidFill>
              </a:rPr>
              <a:t>width : 800, height : 600</a:t>
            </a:r>
            <a:r>
              <a:rPr lang="en-US" altLang="ko-KR" dirty="0"/>
              <a:t> </a:t>
            </a:r>
            <a:r>
              <a:rPr lang="ko-KR" altLang="en-US" dirty="0"/>
              <a:t>의 </a:t>
            </a:r>
            <a:r>
              <a:rPr lang="en-US" altLang="ko-KR" dirty="0"/>
              <a:t>Image</a:t>
            </a:r>
            <a:r>
              <a:rPr lang="ko-KR" altLang="en-US" dirty="0"/>
              <a:t>를 사용하기 때문에 수집된 </a:t>
            </a:r>
            <a:r>
              <a:rPr lang="en-US" altLang="ko-KR" dirty="0"/>
              <a:t>Image</a:t>
            </a:r>
            <a:r>
              <a:rPr lang="ko-KR" altLang="en-US" dirty="0"/>
              <a:t>들을 적당히 </a:t>
            </a:r>
            <a:r>
              <a:rPr lang="en-US" altLang="ko-KR" dirty="0"/>
              <a:t>Resize </a:t>
            </a:r>
            <a:r>
              <a:rPr lang="ko-KR" altLang="en-US" dirty="0"/>
              <a:t>시킴 </a:t>
            </a:r>
            <a:r>
              <a:rPr lang="en-US" altLang="ko-KR" dirty="0"/>
              <a:t>(</a:t>
            </a:r>
            <a:r>
              <a:rPr lang="ko-KR" altLang="en-US" dirty="0"/>
              <a:t>이유 </a:t>
            </a:r>
            <a:r>
              <a:rPr lang="en-US" altLang="ko-KR" dirty="0"/>
              <a:t>: anchor box </a:t>
            </a:r>
            <a:r>
              <a:rPr lang="ko-KR" altLang="en-US" dirty="0"/>
              <a:t>크기 최대 </a:t>
            </a:r>
            <a:r>
              <a:rPr lang="en-US" altLang="ko-KR" dirty="0"/>
              <a:t>: 512, 512 </a:t>
            </a:r>
            <a:r>
              <a:rPr lang="ko-KR" altLang="en-US" dirty="0"/>
              <a:t>임</a:t>
            </a:r>
            <a:r>
              <a:rPr lang="en-US" altLang="ko-KR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dirty="0"/>
              <a:t>Labelimg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무료 </a:t>
            </a:r>
            <a:r>
              <a:rPr lang="en-US" altLang="ko-KR" dirty="0"/>
              <a:t>SW)</a:t>
            </a:r>
            <a:r>
              <a:rPr lang="ko-KR" altLang="en-US" dirty="0"/>
              <a:t>를 활용하여 </a:t>
            </a:r>
            <a:r>
              <a:rPr lang="en-US" altLang="ko-KR" dirty="0"/>
              <a:t>Image</a:t>
            </a:r>
            <a:r>
              <a:rPr lang="ko-KR" altLang="en-US" dirty="0"/>
              <a:t>에 해당하는 </a:t>
            </a:r>
            <a:r>
              <a:rPr lang="en-US" altLang="ko-KR" dirty="0"/>
              <a:t>annotation</a:t>
            </a:r>
            <a:r>
              <a:rPr lang="ko-KR" altLang="en-US" dirty="0"/>
              <a:t> </a:t>
            </a:r>
            <a:r>
              <a:rPr lang="en-US" altLang="ko-KR" dirty="0"/>
              <a:t>(label, bounding box </a:t>
            </a:r>
            <a:r>
              <a:rPr lang="ko-KR" altLang="en-US" dirty="0"/>
              <a:t>설정</a:t>
            </a:r>
            <a:r>
              <a:rPr lang="en-US" altLang="ko-KR" dirty="0"/>
              <a:t>)</a:t>
            </a:r>
            <a:r>
              <a:rPr lang="ko-KR" altLang="en-US" dirty="0"/>
              <a:t>진행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3EF756AA-D0D6-45C6-A0E5-6DA14AC9AA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934" y="4035427"/>
            <a:ext cx="2030363" cy="17141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0F50879D-9223-47AC-BB25-E71E2BB82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1634" y="4011719"/>
            <a:ext cx="4266800" cy="17649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925E16-A59C-4778-B5A9-7852A5FCC359}"/>
              </a:ext>
            </a:extLst>
          </p:cNvPr>
          <p:cNvSpPr/>
          <p:nvPr/>
        </p:nvSpPr>
        <p:spPr>
          <a:xfrm>
            <a:off x="5660571" y="4894218"/>
            <a:ext cx="531224" cy="1741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ResNet</a:t>
            </a:r>
            <a:endParaRPr lang="ko-KR" altLang="en-US" sz="9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974AD1-4371-46F2-8D60-6837A6EB2AE0}"/>
              </a:ext>
            </a:extLst>
          </p:cNvPr>
          <p:cNvSpPr txBox="1"/>
          <p:nvPr/>
        </p:nvSpPr>
        <p:spPr>
          <a:xfrm>
            <a:off x="1477135" y="3737897"/>
            <a:ext cx="15516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[Anchor Box </a:t>
            </a:r>
            <a:r>
              <a:rPr lang="ko-KR" altLang="en-US" sz="1400" b="1" dirty="0"/>
              <a:t>구성</a:t>
            </a:r>
            <a:r>
              <a:rPr lang="en-US" altLang="ko-KR" sz="1400" b="1" dirty="0"/>
              <a:t>]</a:t>
            </a:r>
            <a:endParaRPr lang="ko-KR" altLang="en-US" sz="140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13230ED-9DC8-4FB5-8A75-68E75B73DB30}"/>
              </a:ext>
            </a:extLst>
          </p:cNvPr>
          <p:cNvSpPr txBox="1"/>
          <p:nvPr/>
        </p:nvSpPr>
        <p:spPr>
          <a:xfrm>
            <a:off x="3947725" y="3722726"/>
            <a:ext cx="36129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[Image </a:t>
            </a:r>
            <a:r>
              <a:rPr lang="ko-KR" altLang="en-US" sz="1400" b="1" dirty="0"/>
              <a:t>와 </a:t>
            </a:r>
            <a:r>
              <a:rPr lang="en-US" altLang="ko-KR" sz="1400" b="1" dirty="0"/>
              <a:t>Feature Map</a:t>
            </a:r>
            <a:r>
              <a:rPr lang="ko-KR" altLang="en-US" sz="1400" b="1" dirty="0"/>
              <a:t>에서 </a:t>
            </a:r>
            <a:r>
              <a:rPr lang="en-US" altLang="ko-KR" sz="1400" b="1" dirty="0"/>
              <a:t>Anchor Box </a:t>
            </a:r>
            <a:r>
              <a:rPr lang="ko-KR" altLang="en-US" sz="1400" b="1" dirty="0"/>
              <a:t>매핑</a:t>
            </a:r>
            <a:r>
              <a:rPr lang="en-US" altLang="ko-KR" sz="1400" b="1" dirty="0"/>
              <a:t>]</a:t>
            </a:r>
            <a:endParaRPr lang="ko-KR" altLang="en-US" sz="140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068A1CF-F800-4471-A831-45C9228C5A9C}"/>
              </a:ext>
            </a:extLst>
          </p:cNvPr>
          <p:cNvSpPr txBox="1"/>
          <p:nvPr/>
        </p:nvSpPr>
        <p:spPr>
          <a:xfrm>
            <a:off x="6461670" y="864735"/>
            <a:ext cx="17686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[Labelimg (</a:t>
            </a:r>
            <a:r>
              <a:rPr lang="ko-KR" altLang="en-US" sz="1400" b="1" dirty="0"/>
              <a:t>무료 </a:t>
            </a:r>
            <a:r>
              <a:rPr lang="en-US" altLang="ko-KR" sz="1400" b="1" dirty="0"/>
              <a:t>SW)]</a:t>
            </a:r>
            <a:endParaRPr lang="ko-KR" altLang="en-US" sz="1400" b="1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4ADA138-0691-4BCC-B7DF-015A919AF0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232" y="1379923"/>
            <a:ext cx="2460481" cy="118744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88E395A-F8DF-4EC3-A95B-5ED66621D4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21504" y="1469219"/>
            <a:ext cx="2460481" cy="117419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9540E8E-3912-44FE-B479-9E41F784E7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21504" y="1377011"/>
            <a:ext cx="2485727" cy="9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684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6F267D10-6735-4F8A-9D0E-09F320DDE9DF}"/>
              </a:ext>
            </a:extLst>
          </p:cNvPr>
          <p:cNvSpPr txBox="1">
            <a:spLocks/>
          </p:cNvSpPr>
          <p:nvPr/>
        </p:nvSpPr>
        <p:spPr>
          <a:xfrm>
            <a:off x="-8707" y="874405"/>
            <a:ext cx="9143999" cy="5102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DC7B83AF-7A4A-4C2F-914A-6E5894DB9DA6}"/>
              </a:ext>
            </a:extLst>
          </p:cNvPr>
          <p:cNvSpPr txBox="1">
            <a:spLocks/>
          </p:cNvSpPr>
          <p:nvPr/>
        </p:nvSpPr>
        <p:spPr>
          <a:xfrm>
            <a:off x="536232" y="90280"/>
            <a:ext cx="8150568" cy="7044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/>
              <a:t>Detect energy-saving appliances at home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CE0855E-221E-4127-AC20-C00CB6E805A1}"/>
              </a:ext>
            </a:extLst>
          </p:cNvPr>
          <p:cNvSpPr txBox="1">
            <a:spLocks/>
          </p:cNvSpPr>
          <p:nvPr/>
        </p:nvSpPr>
        <p:spPr>
          <a:xfrm>
            <a:off x="39515" y="884169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/>
              <a:t>Data Gathering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8B020DF-E7BB-42FA-B764-7D4E34D98744}"/>
              </a:ext>
            </a:extLst>
          </p:cNvPr>
          <p:cNvSpPr/>
          <p:nvPr/>
        </p:nvSpPr>
        <p:spPr>
          <a:xfrm>
            <a:off x="406014" y="1356675"/>
            <a:ext cx="76838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3. image augmentation </a:t>
            </a:r>
            <a:r>
              <a:rPr lang="en-US" altLang="ko-KR" dirty="0"/>
              <a:t>(rotation </a:t>
            </a:r>
            <a:r>
              <a:rPr lang="ko-KR" altLang="en-US" dirty="0"/>
              <a:t>과 함께 </a:t>
            </a:r>
            <a:r>
              <a:rPr lang="en-US" altLang="ko-KR" dirty="0"/>
              <a:t>bounding box</a:t>
            </a:r>
            <a:r>
              <a:rPr lang="ko-KR" altLang="en-US" dirty="0"/>
              <a:t> 설정</a:t>
            </a:r>
            <a:r>
              <a:rPr lang="en-US" altLang="ko-KR" dirty="0"/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7A79EC8-E7B7-4C13-B72E-D5C8D3A64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14" y="2011286"/>
            <a:ext cx="2005908" cy="174335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D710879-AA34-4906-91AB-8DF129AD5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0117" y="2002232"/>
            <a:ext cx="2005908" cy="1755828"/>
          </a:xfrm>
          <a:prstGeom prst="rect">
            <a:avLst/>
          </a:prstGeom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82131E5-3FF4-416F-A58F-78C8AF1E9F00}"/>
              </a:ext>
            </a:extLst>
          </p:cNvPr>
          <p:cNvCxnSpPr>
            <a:cxnSpLocks/>
          </p:cNvCxnSpPr>
          <p:nvPr/>
        </p:nvCxnSpPr>
        <p:spPr>
          <a:xfrm flipH="1">
            <a:off x="100830" y="6532439"/>
            <a:ext cx="8924924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C29867D-217E-4D95-9CAE-DC02C36F6997}"/>
              </a:ext>
            </a:extLst>
          </p:cNvPr>
          <p:cNvSpPr/>
          <p:nvPr/>
        </p:nvSpPr>
        <p:spPr>
          <a:xfrm>
            <a:off x="100830" y="6550223"/>
            <a:ext cx="43042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/>
              <a:t>data labeling :  </a:t>
            </a:r>
            <a:r>
              <a:rPr lang="en-US" altLang="ko-KR" sz="1400" dirty="0">
                <a:hlinkClick r:id="rId5"/>
              </a:rPr>
              <a:t>https://github.com/tzutalin/labelImg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DE906A-66AE-40F3-A5DD-7061592EA6B5}"/>
              </a:ext>
            </a:extLst>
          </p:cNvPr>
          <p:cNvSpPr txBox="1"/>
          <p:nvPr/>
        </p:nvSpPr>
        <p:spPr>
          <a:xfrm>
            <a:off x="2032473" y="3754641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비율 축소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77BC0BC-C0AB-4541-BF6B-BD5399AD19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9519" y="2001778"/>
            <a:ext cx="3131056" cy="17528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73749D5-88A4-46A4-95CB-85D63ECA2C0D}"/>
                  </a:ext>
                </a:extLst>
              </p:cNvPr>
              <p:cNvSpPr txBox="1"/>
              <p:nvPr/>
            </p:nvSpPr>
            <p:spPr>
              <a:xfrm>
                <a:off x="6373603" y="3786883"/>
                <a:ext cx="83388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i="1" dirty="0">
                    <a:solidFill>
                      <a:schemeClr val="tx1"/>
                    </a:solidFill>
                  </a:rPr>
                  <a:t> 45</a:t>
                </a:r>
                <a14:m>
                  <m:oMath xmlns:m="http://schemas.openxmlformats.org/officeDocument/2006/math">
                    <m:r>
                      <a:rPr lang="en-US" altLang="ko-KR" sz="1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ko-KR" altLang="en-US" sz="1400" b="1" dirty="0">
                    <a:solidFill>
                      <a:schemeClr val="tx1"/>
                    </a:solidFill>
                  </a:rPr>
                  <a:t>회전</a:t>
                </a:r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73749D5-88A4-46A4-95CB-85D63ECA2C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3603" y="3786883"/>
                <a:ext cx="833883" cy="307777"/>
              </a:xfrm>
              <a:prstGeom prst="rect">
                <a:avLst/>
              </a:prstGeom>
              <a:blipFill>
                <a:blip r:embed="rId7"/>
                <a:stretch>
                  <a:fillRect t="-5882" r="-2206" b="-2156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그림 17">
            <a:extLst>
              <a:ext uri="{FF2B5EF4-FFF2-40B4-BE49-F238E27FC236}">
                <a16:creationId xmlns:a16="http://schemas.microsoft.com/office/drawing/2014/main" id="{3371364F-C78F-4628-B914-A6D62F7292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1499" y="4062447"/>
            <a:ext cx="4180501" cy="162129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5C360BE-1295-4B2A-BE04-2E3235F94A7B}"/>
                  </a:ext>
                </a:extLst>
              </p:cNvPr>
              <p:cNvSpPr txBox="1"/>
              <p:nvPr/>
            </p:nvSpPr>
            <p:spPr>
              <a:xfrm>
                <a:off x="1994980" y="5723473"/>
                <a:ext cx="83388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i="1" dirty="0">
                    <a:solidFill>
                      <a:schemeClr val="tx1"/>
                    </a:solidFill>
                  </a:rPr>
                  <a:t> 90</a:t>
                </a:r>
                <a14:m>
                  <m:oMath xmlns:m="http://schemas.openxmlformats.org/officeDocument/2006/math">
                    <m:r>
                      <a:rPr lang="en-US" altLang="ko-KR" sz="1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ko-KR" altLang="en-US" sz="1400" b="1" dirty="0">
                    <a:solidFill>
                      <a:schemeClr val="tx1"/>
                    </a:solidFill>
                  </a:rPr>
                  <a:t>회전</a:t>
                </a:r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5C360BE-1295-4B2A-BE04-2E3235F94A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4980" y="5723473"/>
                <a:ext cx="833883" cy="307777"/>
              </a:xfrm>
              <a:prstGeom prst="rect">
                <a:avLst/>
              </a:prstGeom>
              <a:blipFill>
                <a:blip r:embed="rId9"/>
                <a:stretch>
                  <a:fillRect t="-6000" r="-1460" b="-22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그림 19">
            <a:extLst>
              <a:ext uri="{FF2B5EF4-FFF2-40B4-BE49-F238E27FC236}">
                <a16:creationId xmlns:a16="http://schemas.microsoft.com/office/drawing/2014/main" id="{3876B969-91F9-473A-860A-D52380660C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79519" y="4085769"/>
            <a:ext cx="3131056" cy="16425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12D2E02-D888-4DEE-8F37-3F542AD6E8CC}"/>
                  </a:ext>
                </a:extLst>
              </p:cNvPr>
              <p:cNvSpPr txBox="1"/>
              <p:nvPr/>
            </p:nvSpPr>
            <p:spPr>
              <a:xfrm>
                <a:off x="6373602" y="5751645"/>
                <a:ext cx="92525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i="1" dirty="0">
                    <a:solidFill>
                      <a:schemeClr val="tx1"/>
                    </a:solidFill>
                  </a:rPr>
                  <a:t> 135</a:t>
                </a:r>
                <a14:m>
                  <m:oMath xmlns:m="http://schemas.openxmlformats.org/officeDocument/2006/math">
                    <m:r>
                      <a:rPr lang="en-US" altLang="ko-KR" sz="1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ko-KR" altLang="en-US" sz="1400" b="1" dirty="0">
                    <a:solidFill>
                      <a:schemeClr val="tx1"/>
                    </a:solidFill>
                  </a:rPr>
                  <a:t>회전</a:t>
                </a:r>
              </a:p>
            </p:txBody>
          </p:sp>
        </mc:Choice>
        <mc:Fallback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12D2E02-D888-4DEE-8F37-3F542AD6E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3602" y="5751645"/>
                <a:ext cx="925253" cy="307777"/>
              </a:xfrm>
              <a:prstGeom prst="rect">
                <a:avLst/>
              </a:prstGeom>
              <a:blipFill>
                <a:blip r:embed="rId11"/>
                <a:stretch>
                  <a:fillRect t="-6000" r="-1987" b="-22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8916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6F267D10-6735-4F8A-9D0E-09F320DDE9DF}"/>
              </a:ext>
            </a:extLst>
          </p:cNvPr>
          <p:cNvSpPr txBox="1">
            <a:spLocks/>
          </p:cNvSpPr>
          <p:nvPr/>
        </p:nvSpPr>
        <p:spPr>
          <a:xfrm>
            <a:off x="-8707" y="874405"/>
            <a:ext cx="9143999" cy="5102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DC7B83AF-7A4A-4C2F-914A-6E5894DB9DA6}"/>
              </a:ext>
            </a:extLst>
          </p:cNvPr>
          <p:cNvSpPr txBox="1">
            <a:spLocks/>
          </p:cNvSpPr>
          <p:nvPr/>
        </p:nvSpPr>
        <p:spPr>
          <a:xfrm>
            <a:off x="536232" y="90280"/>
            <a:ext cx="8150568" cy="7044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/>
              <a:t>Detect energy-saving appliances at home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CE0855E-221E-4127-AC20-C00CB6E805A1}"/>
              </a:ext>
            </a:extLst>
          </p:cNvPr>
          <p:cNvSpPr txBox="1">
            <a:spLocks/>
          </p:cNvSpPr>
          <p:nvPr/>
        </p:nvSpPr>
        <p:spPr>
          <a:xfrm>
            <a:off x="39515" y="884169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dirty="0"/>
              <a:t>사용할 </a:t>
            </a:r>
            <a:r>
              <a:rPr lang="en-US" altLang="ko-KR" dirty="0"/>
              <a:t>Pre-trained CNN </a:t>
            </a:r>
            <a:r>
              <a:rPr lang="ko-KR" altLang="en-US" dirty="0"/>
              <a:t>모델</a:t>
            </a:r>
            <a:endParaRPr lang="en-US" altLang="ko-KR" dirty="0"/>
          </a:p>
        </p:txBody>
      </p:sp>
      <p:sp>
        <p:nvSpPr>
          <p:cNvPr id="37" name="내용 개체 틀 2">
            <a:extLst>
              <a:ext uri="{FF2B5EF4-FFF2-40B4-BE49-F238E27FC236}">
                <a16:creationId xmlns:a16="http://schemas.microsoft.com/office/drawing/2014/main" id="{4C9CE558-0719-4385-A39F-B1EB1D76F675}"/>
              </a:ext>
            </a:extLst>
          </p:cNvPr>
          <p:cNvSpPr txBox="1">
            <a:spLocks/>
          </p:cNvSpPr>
          <p:nvPr/>
        </p:nvSpPr>
        <p:spPr>
          <a:xfrm>
            <a:off x="39516" y="4799549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/>
              <a:t>Framework</a:t>
            </a:r>
          </a:p>
        </p:txBody>
      </p:sp>
      <p:pic>
        <p:nvPicPr>
          <p:cNvPr id="1026" name="Picture 2" descr="PyTorch">
            <a:extLst>
              <a:ext uri="{FF2B5EF4-FFF2-40B4-BE49-F238E27FC236}">
                <a16:creationId xmlns:a16="http://schemas.microsoft.com/office/drawing/2014/main" id="{706ECC20-2444-47E4-A4D9-AF24AEA0C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" y="5110598"/>
            <a:ext cx="975360" cy="72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A8B020DF-E7BB-42FA-B764-7D4E34D98744}"/>
              </a:ext>
            </a:extLst>
          </p:cNvPr>
          <p:cNvSpPr/>
          <p:nvPr/>
        </p:nvSpPr>
        <p:spPr>
          <a:xfrm>
            <a:off x="406014" y="1356675"/>
            <a:ext cx="4981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ResNet (50-layer)</a:t>
            </a:r>
            <a:r>
              <a:rPr lang="ko-KR" altLang="en-US" dirty="0"/>
              <a:t>을 사용한 </a:t>
            </a:r>
            <a:r>
              <a:rPr lang="en-US" altLang="ko-KR" b="1" dirty="0"/>
              <a:t>Faster R-CNN 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EC143E-0BE9-4376-B4E1-E044E442BC9A}"/>
              </a:ext>
            </a:extLst>
          </p:cNvPr>
          <p:cNvSpPr/>
          <p:nvPr/>
        </p:nvSpPr>
        <p:spPr>
          <a:xfrm>
            <a:off x="406014" y="5286291"/>
            <a:ext cx="39297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                   (1.5)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Python (3.7)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95D827F-6A51-402A-B32A-A0931F07A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74" y="1950922"/>
            <a:ext cx="3974106" cy="172353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4107AC6-0A42-488D-8816-931155A397A7}"/>
              </a:ext>
            </a:extLst>
          </p:cNvPr>
          <p:cNvSpPr/>
          <p:nvPr/>
        </p:nvSpPr>
        <p:spPr>
          <a:xfrm>
            <a:off x="1438236" y="3654931"/>
            <a:ext cx="18653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/>
              <a:t>Resnet Architecture</a:t>
            </a:r>
            <a:endParaRPr lang="ko-KR" altLang="en-US" sz="16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302B732-D083-4F99-8D0C-83D2C9D0DC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6154" y="1998535"/>
            <a:ext cx="4460472" cy="1702993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D0DE027-8852-4C90-BE25-4EFBBFBCF29A}"/>
              </a:ext>
            </a:extLst>
          </p:cNvPr>
          <p:cNvSpPr/>
          <p:nvPr/>
        </p:nvSpPr>
        <p:spPr>
          <a:xfrm>
            <a:off x="379032" y="4222431"/>
            <a:ext cx="86467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/>
              <a:t>COCO data-set</a:t>
            </a:r>
            <a:r>
              <a:rPr lang="ko-KR" altLang="en-US" sz="1600" dirty="0"/>
              <a:t>으로 </a:t>
            </a:r>
            <a:r>
              <a:rPr lang="en-US" altLang="ko-KR" sz="1600" dirty="0"/>
              <a:t>Pre-trained</a:t>
            </a:r>
            <a:r>
              <a:rPr lang="ko-KR" altLang="en-US" sz="1600" dirty="0"/>
              <a:t>된</a:t>
            </a:r>
            <a:r>
              <a:rPr lang="en-US" altLang="ko-KR" sz="1600" dirty="0"/>
              <a:t>  50</a:t>
            </a:r>
            <a:r>
              <a:rPr lang="ko-KR" altLang="en-US" sz="1600" dirty="0"/>
              <a:t>개의 </a:t>
            </a:r>
            <a:r>
              <a:rPr lang="en-US" altLang="ko-KR" sz="1600" dirty="0"/>
              <a:t>layer</a:t>
            </a:r>
            <a:r>
              <a:rPr lang="ko-KR" altLang="en-US" sz="1600" dirty="0"/>
              <a:t>로 구성된 </a:t>
            </a:r>
            <a:r>
              <a:rPr lang="en-US" altLang="ko-KR" sz="1600" dirty="0"/>
              <a:t>ResNet50</a:t>
            </a:r>
            <a:r>
              <a:rPr lang="ko-KR" altLang="en-US" sz="1600" dirty="0"/>
              <a:t>을 참고하여 이후 </a:t>
            </a:r>
            <a:r>
              <a:rPr lang="en-US" altLang="ko-KR" sz="1600" dirty="0"/>
              <a:t>fine-tuning !</a:t>
            </a:r>
            <a:endParaRPr lang="ko-KR" altLang="en-US" sz="1600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6797F28-5969-4F80-BEB6-8BAAC1A2FE49}"/>
              </a:ext>
            </a:extLst>
          </p:cNvPr>
          <p:cNvSpPr/>
          <p:nvPr/>
        </p:nvSpPr>
        <p:spPr>
          <a:xfrm>
            <a:off x="2184699" y="1982290"/>
            <a:ext cx="649911" cy="1672641"/>
          </a:xfrm>
          <a:prstGeom prst="rect">
            <a:avLst/>
          </a:prstGeom>
          <a:solidFill>
            <a:schemeClr val="accent2">
              <a:lumMod val="40000"/>
              <a:lumOff val="60000"/>
              <a:alpha val="20000"/>
            </a:schemeClr>
          </a:solidFill>
          <a:ln>
            <a:solidFill>
              <a:schemeClr val="accent2">
                <a:lumMod val="40000"/>
                <a:lumOff val="60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D5A4708-24C5-431C-9BA2-72E0C76FAB89}"/>
              </a:ext>
            </a:extLst>
          </p:cNvPr>
          <p:cNvSpPr/>
          <p:nvPr/>
        </p:nvSpPr>
        <p:spPr>
          <a:xfrm>
            <a:off x="5894019" y="3617358"/>
            <a:ext cx="149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Faster R-CNN 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CBEBB6-C28E-441D-9DAF-137AF6C5AE2F}"/>
              </a:ext>
            </a:extLst>
          </p:cNvPr>
          <p:cNvSpPr txBox="1"/>
          <p:nvPr/>
        </p:nvSpPr>
        <p:spPr>
          <a:xfrm>
            <a:off x="6730824" y="1866415"/>
            <a:ext cx="106471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GPU </a:t>
            </a:r>
            <a:r>
              <a:rPr lang="ko-KR" altLang="en-US" sz="1100" b="1" dirty="0">
                <a:solidFill>
                  <a:srgbClr val="FF0000"/>
                </a:solidFill>
              </a:rPr>
              <a:t>사용 가능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6471168-4E37-4F93-99F3-01F3853B594D}"/>
              </a:ext>
            </a:extLst>
          </p:cNvPr>
          <p:cNvCxnSpPr>
            <a:cxnSpLocks/>
          </p:cNvCxnSpPr>
          <p:nvPr/>
        </p:nvCxnSpPr>
        <p:spPr>
          <a:xfrm flipH="1">
            <a:off x="100830" y="6532439"/>
            <a:ext cx="8924924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144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6F267D10-6735-4F8A-9D0E-09F320DDE9DF}"/>
              </a:ext>
            </a:extLst>
          </p:cNvPr>
          <p:cNvSpPr txBox="1">
            <a:spLocks/>
          </p:cNvSpPr>
          <p:nvPr/>
        </p:nvSpPr>
        <p:spPr>
          <a:xfrm>
            <a:off x="-8707" y="874405"/>
            <a:ext cx="9143999" cy="5102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DC7B83AF-7A4A-4C2F-914A-6E5894DB9DA6}"/>
              </a:ext>
            </a:extLst>
          </p:cNvPr>
          <p:cNvSpPr txBox="1">
            <a:spLocks/>
          </p:cNvSpPr>
          <p:nvPr/>
        </p:nvSpPr>
        <p:spPr>
          <a:xfrm>
            <a:off x="536232" y="90280"/>
            <a:ext cx="8150568" cy="7044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/>
              <a:t>Detect energy-saving appliances at home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CE0855E-221E-4127-AC20-C00CB6E805A1}"/>
              </a:ext>
            </a:extLst>
          </p:cNvPr>
          <p:cNvSpPr txBox="1">
            <a:spLocks/>
          </p:cNvSpPr>
          <p:nvPr/>
        </p:nvSpPr>
        <p:spPr>
          <a:xfrm>
            <a:off x="39515" y="884169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/>
              <a:t>output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6471168-4E37-4F93-99F3-01F3853B594D}"/>
              </a:ext>
            </a:extLst>
          </p:cNvPr>
          <p:cNvCxnSpPr>
            <a:cxnSpLocks/>
          </p:cNvCxnSpPr>
          <p:nvPr/>
        </p:nvCxnSpPr>
        <p:spPr>
          <a:xfrm flipH="1">
            <a:off x="100830" y="6532439"/>
            <a:ext cx="8924924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D2640A08-66AE-47B5-B7AD-70CEAC5DD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30" y="1854435"/>
            <a:ext cx="2876469" cy="379693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9B48011-D797-4ADD-B256-0DB126798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3766" y="1854438"/>
            <a:ext cx="2876467" cy="3796936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DD06AEE1-BA80-4E31-8CBA-1BFCBC9BA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423" y="1854435"/>
            <a:ext cx="2924747" cy="3860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1E20A555-D686-44C3-B818-474354A6EBC9}"/>
              </a:ext>
            </a:extLst>
          </p:cNvPr>
          <p:cNvSpPr/>
          <p:nvPr/>
        </p:nvSpPr>
        <p:spPr>
          <a:xfrm>
            <a:off x="647700" y="5796637"/>
            <a:ext cx="8039100" cy="2952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A7CE8-ED1C-480C-9EA4-A92AE93877A7}"/>
              </a:ext>
            </a:extLst>
          </p:cNvPr>
          <p:cNvSpPr txBox="1"/>
          <p:nvPr/>
        </p:nvSpPr>
        <p:spPr>
          <a:xfrm>
            <a:off x="1539064" y="6091906"/>
            <a:ext cx="6581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Model</a:t>
            </a:r>
            <a:r>
              <a:rPr lang="ko-KR" altLang="en-US" sz="1600" b="1" dirty="0"/>
              <a:t>에 </a:t>
            </a:r>
            <a:r>
              <a:rPr lang="en-US" altLang="ko-KR" sz="1600" b="1" dirty="0"/>
              <a:t>class</a:t>
            </a:r>
            <a:r>
              <a:rPr lang="ko-KR" altLang="en-US" sz="1600" b="1" dirty="0"/>
              <a:t>가 많아질수록 </a:t>
            </a:r>
            <a:r>
              <a:rPr lang="en-US" altLang="ko-KR" sz="1600" b="1" dirty="0"/>
              <a:t>bounding box </a:t>
            </a:r>
            <a:r>
              <a:rPr lang="ko-KR" altLang="en-US" sz="1600" b="1" dirty="0"/>
              <a:t>및 </a:t>
            </a:r>
            <a:r>
              <a:rPr lang="en-US" altLang="ko-KR" sz="1600" b="1" dirty="0"/>
              <a:t>label </a:t>
            </a:r>
            <a:r>
              <a:rPr lang="ko-KR" altLang="en-US" sz="1600" b="1" dirty="0"/>
              <a:t>예측이 현저히 저하됨</a:t>
            </a:r>
          </a:p>
        </p:txBody>
      </p:sp>
    </p:spTree>
    <p:extLst>
      <p:ext uri="{BB962C8B-B14F-4D97-AF65-F5344CB8AC3E}">
        <p14:creationId xmlns:p14="http://schemas.microsoft.com/office/powerpoint/2010/main" val="3265162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6F267D10-6735-4F8A-9D0E-09F320DDE9DF}"/>
              </a:ext>
            </a:extLst>
          </p:cNvPr>
          <p:cNvSpPr txBox="1">
            <a:spLocks/>
          </p:cNvSpPr>
          <p:nvPr/>
        </p:nvSpPr>
        <p:spPr>
          <a:xfrm>
            <a:off x="-8707" y="874405"/>
            <a:ext cx="9143999" cy="5102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DC7B83AF-7A4A-4C2F-914A-6E5894DB9DA6}"/>
              </a:ext>
            </a:extLst>
          </p:cNvPr>
          <p:cNvSpPr txBox="1">
            <a:spLocks/>
          </p:cNvSpPr>
          <p:nvPr/>
        </p:nvSpPr>
        <p:spPr>
          <a:xfrm>
            <a:off x="536232" y="90280"/>
            <a:ext cx="8150568" cy="7044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/>
              <a:t>Detect energy-saving appliances at home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CE0855E-221E-4127-AC20-C00CB6E805A1}"/>
              </a:ext>
            </a:extLst>
          </p:cNvPr>
          <p:cNvSpPr txBox="1">
            <a:spLocks/>
          </p:cNvSpPr>
          <p:nvPr/>
        </p:nvSpPr>
        <p:spPr>
          <a:xfrm>
            <a:off x="39515" y="884169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/>
              <a:t>한계점</a:t>
            </a:r>
            <a:endParaRPr lang="en-US" altLang="ko-KR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8B020DF-E7BB-42FA-B764-7D4E34D98744}"/>
              </a:ext>
            </a:extLst>
          </p:cNvPr>
          <p:cNvSpPr/>
          <p:nvPr/>
        </p:nvSpPr>
        <p:spPr>
          <a:xfrm>
            <a:off x="453638" y="1402444"/>
            <a:ext cx="84998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가전 제품 마다 겉모습이 너무 상이함 </a:t>
            </a:r>
            <a:r>
              <a:rPr lang="en-US" altLang="ko-KR" dirty="0"/>
              <a:t>(e.g.</a:t>
            </a:r>
            <a:r>
              <a:rPr lang="ko-KR" altLang="en-US" dirty="0"/>
              <a:t> 스탠드 에어컨</a:t>
            </a:r>
            <a:r>
              <a:rPr lang="en-US" altLang="ko-KR" dirty="0"/>
              <a:t>, </a:t>
            </a:r>
            <a:r>
              <a:rPr lang="ko-KR" altLang="en-US" dirty="0"/>
              <a:t>벽걸이 에어컨 등</a:t>
            </a:r>
            <a:r>
              <a:rPr lang="en-US" altLang="ko-KR" dirty="0"/>
              <a:t>)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6471168-4E37-4F93-99F3-01F3853B594D}"/>
              </a:ext>
            </a:extLst>
          </p:cNvPr>
          <p:cNvCxnSpPr>
            <a:cxnSpLocks/>
          </p:cNvCxnSpPr>
          <p:nvPr/>
        </p:nvCxnSpPr>
        <p:spPr>
          <a:xfrm flipH="1">
            <a:off x="100830" y="6532439"/>
            <a:ext cx="8924924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B8E79A-D448-4101-B3C1-52AA72FC51E9}"/>
              </a:ext>
            </a:extLst>
          </p:cNvPr>
          <p:cNvSpPr/>
          <p:nvPr/>
        </p:nvSpPr>
        <p:spPr>
          <a:xfrm>
            <a:off x="453637" y="1789559"/>
            <a:ext cx="84998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 데이터를 </a:t>
            </a:r>
            <a:r>
              <a:rPr lang="en-US" altLang="ko-KR" dirty="0"/>
              <a:t>resize </a:t>
            </a:r>
            <a:r>
              <a:rPr lang="ko-KR" altLang="en-US" dirty="0"/>
              <a:t>하면서 비율을 고려하지 못해 </a:t>
            </a:r>
            <a:r>
              <a:rPr lang="en-US" altLang="ko-KR" dirty="0"/>
              <a:t>image</a:t>
            </a:r>
            <a:r>
              <a:rPr lang="ko-KR" altLang="en-US" dirty="0"/>
              <a:t>가 왜곡되는 현상 발생</a:t>
            </a:r>
            <a:endParaRPr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D94F7D5-A317-4D84-B22C-0BBB3329B536}"/>
              </a:ext>
            </a:extLst>
          </p:cNvPr>
          <p:cNvSpPr/>
          <p:nvPr/>
        </p:nvSpPr>
        <p:spPr>
          <a:xfrm>
            <a:off x="453637" y="2166910"/>
            <a:ext cx="787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많은 데이터를 학습하는데</a:t>
            </a:r>
            <a:r>
              <a:rPr lang="en-US" altLang="ko-KR" dirty="0"/>
              <a:t>, </a:t>
            </a:r>
            <a:r>
              <a:rPr lang="ko-KR" altLang="en-US" dirty="0"/>
              <a:t>다양한 조건에서의 학습 결과를 확인하지 못함</a:t>
            </a:r>
            <a:endParaRPr lang="en-US" altLang="ko-KR" dirty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F3FE00AD-38FB-4F7B-AC3A-8C106F357D0E}"/>
              </a:ext>
            </a:extLst>
          </p:cNvPr>
          <p:cNvSpPr txBox="1">
            <a:spLocks/>
          </p:cNvSpPr>
          <p:nvPr/>
        </p:nvSpPr>
        <p:spPr>
          <a:xfrm>
            <a:off x="40162" y="3453176"/>
            <a:ext cx="9143999" cy="510256"/>
          </a:xfrm>
          <a:prstGeom prst="rect">
            <a:avLst/>
          </a:prstGeom>
          <a:noFill/>
          <a:ln>
            <a:noFill/>
          </a:ln>
        </p:spPr>
        <p:txBody>
          <a:bodyPr vert="horz" lIns="108000" tIns="72000" rIns="108000" bIns="72000" rtlCol="0">
            <a:normAutofit/>
          </a:bodyPr>
          <a:lstStyle>
            <a:lvl1pPr marL="514350" marR="0" indent="-5143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"/>
              <a:tabLst/>
              <a:defRPr lang="en-US" altLang="ko-KR" sz="2200" b="1" kern="1200" baseline="0" dirty="0" smtClean="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1pPr>
            <a:lvl2pPr marL="612000" marR="0" indent="-3429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"/>
              <a:tabLst/>
              <a:defRPr lang="en-US" altLang="ko-KR" sz="2000" b="1" kern="1200" baseline="0" dirty="0" smtClean="0">
                <a:solidFill>
                  <a:srgbClr val="E46C0A"/>
                </a:solidFill>
                <a:latin typeface="Helvetica" panose="020B0604020202030204" pitchFamily="34" charset="0"/>
                <a:ea typeface="+mn-ea"/>
                <a:cs typeface="Verdana" pitchFamily="34" charset="0"/>
              </a:defRPr>
            </a:lvl2pPr>
            <a:lvl3pPr marL="900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1800" b="1" kern="1200" baseline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ea typeface="+mn-ea"/>
                <a:cs typeface="Arial" pitchFamily="34" charset="0"/>
              </a:defRPr>
            </a:lvl3pPr>
            <a:lvl4pPr marL="1296000" marR="0" indent="-360000" algn="l" defTabSz="914400" rtl="0" eaLnBrk="0" fontAlgn="base" latinLnBrk="1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Palatino Linotype" pitchFamily="18" charset="0"/>
              <a:buChar char="−"/>
              <a:tabLst/>
              <a:defRPr sz="1800" kern="1200">
                <a:solidFill>
                  <a:srgbClr val="7030A0"/>
                </a:solidFill>
                <a:latin typeface="Palatino Linotype" pitchFamily="18" charset="0"/>
                <a:ea typeface="+mn-ea"/>
                <a:cs typeface="Arial" pitchFamily="34" charset="0"/>
              </a:defRPr>
            </a:lvl4pPr>
            <a:lvl5pPr marL="1278000" indent="-198000" algn="l" defTabSz="685800" rtl="0" eaLnBrk="1" latinLnBrk="1" hangingPunct="1">
              <a:lnSpc>
                <a:spcPct val="90000"/>
              </a:lnSpc>
              <a:spcBef>
                <a:spcPts val="200"/>
              </a:spcBef>
              <a:buFont typeface="Wingdings" pitchFamily="2" charset="2"/>
              <a:buChar char="§"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56000" indent="-180000" algn="l" defTabSz="685800" rtl="0" eaLnBrk="1" latinLnBrk="1" hangingPunct="1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6000" indent="-180000" algn="l" defTabSz="685800" rtl="0" eaLnBrk="1" latinLnBrk="1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ko-KR" altLang="en-US" sz="800" kern="1200" dirty="0" smtClean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dirty="0"/>
              <a:t>보완해야할 부분</a:t>
            </a:r>
            <a:endParaRPr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7A52DF-905B-42B1-AF1D-F20457656A86}"/>
              </a:ext>
            </a:extLst>
          </p:cNvPr>
          <p:cNvSpPr/>
          <p:nvPr/>
        </p:nvSpPr>
        <p:spPr>
          <a:xfrm>
            <a:off x="453637" y="4017575"/>
            <a:ext cx="787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Data</a:t>
            </a:r>
            <a:r>
              <a:rPr lang="ko-KR" altLang="en-US" dirty="0"/>
              <a:t>의 양도 중요하지만</a:t>
            </a:r>
            <a:r>
              <a:rPr lang="en-US" altLang="ko-KR" dirty="0"/>
              <a:t>, </a:t>
            </a:r>
            <a:r>
              <a:rPr lang="ko-KR" altLang="en-US" dirty="0"/>
              <a:t>카테고리의 구분을 확실히 하여 </a:t>
            </a:r>
            <a:r>
              <a:rPr lang="en-US" altLang="ko-KR" dirty="0"/>
              <a:t>bounding box </a:t>
            </a:r>
            <a:r>
              <a:rPr lang="ko-KR" altLang="en-US" dirty="0"/>
              <a:t>및 </a:t>
            </a:r>
            <a:r>
              <a:rPr lang="en-US" altLang="ko-KR" dirty="0"/>
              <a:t>label</a:t>
            </a:r>
            <a:r>
              <a:rPr lang="ko-KR" altLang="en-US" dirty="0"/>
              <a:t>을 하여 질 좋은 학습 </a:t>
            </a:r>
            <a:r>
              <a:rPr lang="en-US" altLang="ko-KR" dirty="0"/>
              <a:t>data set</a:t>
            </a:r>
            <a:r>
              <a:rPr lang="ko-KR" altLang="en-US" dirty="0"/>
              <a:t>을 만들어야 함</a:t>
            </a:r>
            <a:endParaRPr lang="en-US" altLang="ko-KR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586952B-2EBD-4D17-B372-2D6340A57899}"/>
              </a:ext>
            </a:extLst>
          </p:cNvPr>
          <p:cNvSpPr/>
          <p:nvPr/>
        </p:nvSpPr>
        <p:spPr>
          <a:xfrm>
            <a:off x="453636" y="4809225"/>
            <a:ext cx="82331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분산처리 학습 및 베이지안 최적화를 통해 최적의 </a:t>
            </a:r>
            <a:r>
              <a:rPr lang="en-US" altLang="ko-KR" dirty="0"/>
              <a:t>hyper-parameter </a:t>
            </a:r>
            <a:r>
              <a:rPr lang="ko-KR" altLang="en-US" dirty="0"/>
              <a:t>도출 필요</a:t>
            </a:r>
            <a:endParaRPr lang="en-US" altLang="ko-KR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2F1D7F-C726-4E33-ABB6-8E06FB9477BF}"/>
              </a:ext>
            </a:extLst>
          </p:cNvPr>
          <p:cNvSpPr/>
          <p:nvPr/>
        </p:nvSpPr>
        <p:spPr>
          <a:xfrm>
            <a:off x="446710" y="5385063"/>
            <a:ext cx="82331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COCO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의 성능 지표에 따른 모델 성능 지표 출력 필요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44036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1842</TotalTime>
  <Words>789</Words>
  <Application>Microsoft Office PowerPoint</Application>
  <PresentationFormat>화면 슬라이드 쇼(4:3)</PresentationFormat>
  <Paragraphs>135</Paragraphs>
  <Slides>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Cambria Math</vt:lpstr>
      <vt:lpstr>Helvetica</vt:lpstr>
      <vt:lpstr>Wingdings</vt:lpstr>
      <vt:lpstr>Office 테마</vt:lpstr>
      <vt:lpstr>신경회로망 Term Project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Term Project Proposal</dc:title>
  <dc:creator>이 해중</dc:creator>
  <cp:lastModifiedBy>이해중</cp:lastModifiedBy>
  <cp:revision>227</cp:revision>
  <dcterms:created xsi:type="dcterms:W3CDTF">2020-05-06T15:39:20Z</dcterms:created>
  <dcterms:modified xsi:type="dcterms:W3CDTF">2020-06-26T06:17:02Z</dcterms:modified>
</cp:coreProperties>
</file>

<file path=docProps/thumbnail.jpeg>
</file>